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8"/>
  </p:notesMasterIdLst>
  <p:handoutMasterIdLst>
    <p:handoutMasterId r:id="rId29"/>
  </p:handoutMasterIdLst>
  <p:sldIdLst>
    <p:sldId id="256" r:id="rId5"/>
    <p:sldId id="257" r:id="rId6"/>
    <p:sldId id="261" r:id="rId7"/>
    <p:sldId id="270" r:id="rId8"/>
    <p:sldId id="271" r:id="rId9"/>
    <p:sldId id="272" r:id="rId10"/>
    <p:sldId id="273" r:id="rId11"/>
    <p:sldId id="274" r:id="rId12"/>
    <p:sldId id="275" r:id="rId13"/>
    <p:sldId id="277" r:id="rId14"/>
    <p:sldId id="276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7" r:id="rId23"/>
    <p:sldId id="288" r:id="rId24"/>
    <p:sldId id="291" r:id="rId25"/>
    <p:sldId id="292" r:id="rId26"/>
    <p:sldId id="289" r:id="rId27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9F4ACD-F143-104C-B19A-3B70AA495704}" v="1728" dt="2025-04-15T08:41:02.719"/>
    <p1510:client id="{EFD0DCAF-D08C-79F2-113A-2E2C9D595315}" v="138" dt="2025-04-14T09:57:35.313"/>
  </p1510:revLst>
</p1510:revInfo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11"/>
    <p:restoredTop sz="94621"/>
  </p:normalViewPr>
  <p:slideViewPr>
    <p:cSldViewPr snapToGrid="0">
      <p:cViewPr varScale="1">
        <p:scale>
          <a:sx n="118" d="100"/>
          <a:sy n="118" d="100"/>
        </p:scale>
        <p:origin x="208" y="1168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4/14/25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6:50:08.460"/>
    </inkml:context>
    <inkml:brush xml:id="br0">
      <inkml:brushProperty name="width" value="0.05" units="cm"/>
      <inkml:brushProperty name="height" value="0.05" units="cm"/>
      <inkml:brushProperty name="color" value="#E35F5F"/>
    </inkml:brush>
  </inkml:definitions>
  <inkml:trace contextRef="#ctx0" brushRef="#br0">2518 268 24575,'-38'0'0,"-8"0"0,-11 0 0,-9 0 0,-6 0 0,4 0 0,-17 0 0,-1 0 0,11 0 0,3 0 0,16 0 0,-7 0 0,-11 0 0,-3 0 0,5 0 0,3 0 0,0 0 0,1 0 0,3 0 0,1 0 0,4 0 0,1 2 0,1 5 0,1 2 0,0 4 0,6-2 0,2 0 0,2 2 0,0 3 0,-3 4 0,-1 3 0,3 4 0,-1 5 0,3 2 0,-1 5 0,1 0 0,3-1 0,5 0 0,8-3 0,5-4 0,5-4 0,0 0 0,-1 0 0,2 7 0,-1 3 0,0-2 0,2 0 0,1-4 0,3-2 0,2-1 0,1-3 0,2-6 0,2-3 0,2-5 0,2-2 0,1 0 0,2-1 0,0 0 0,0 0 0,0 1 0,0 1 0,0-1 0,0 0 0,0 0 0,0 1 0,0 0 0,0-1 0,0 3 0,0 2 0,2 2 0,3 2 0,8 0 0,6 3 0,7 3 0,4 4 0,-1 1 0,3-5 0,-3-1 0,-1-6 0,2-2 0,-1-1 0,5-3 0,0 1 0,0 1 0,2 0 0,-2 0 0,7 0 0,5-2 0,9 1 0,3 1 0,1 0 0,4 0 0,-2 1 0,2-1 0,-3 0 0,0 0 0,-1 0 0,8-3 0,1-3 0,-1-2 0,2-1 0,-4-1 0,8 0 0,2-1 0,15 2 0,-3-1 0,3 1 0,9-4 0,-7 3 0,12 1 0,0 0 0,-6-1 0,4-3 0,-1 0 0,-12 0 0,-5 0 0,-4 0 0,0 0 0,11 0 0,0 0 0,-4 0 0,-6 0 0,-5 0 0,-6 0 0,-1 0 0,-5 0 0,-1 0 0,-4 0 0,-5 0 0,2 0 0,-8 0 0,-1 0 0,-1 0 0,-5 0 0,4 0 0,-2 0 0,0 0 0,2 0 0,2 0 0,2 0 0,5 0 0,5 0 0,18 0 0,2 0 0,13 0 0,-9 0 0,-10 0 0,5 0 0,-6 0 0,13 0 0,1-2 0,3-5 0,-4 0 0,-5-3 0,-2 3 0,-4 0 0,0 0 0,-2 0 0,-5 0 0,-1 4 0,-10-2 0,-2 3 0,-2-2 0,3-1 0,10 1 0,-2-2 0,0-1 0,0 3 0,2-1 0,6 1 0,-2-3 0,0 1 0,-2 2 0,-4 1 0,2 3 0,-6 0 0,-5 0 0,-2 0 0,1 0 0,5 0 0,4 0 0,-3 0 0,1 0 0,0 0 0,0 0 0,0-3 0,0 0 0,2 0 0,1-3 0,3 2 0,8-3 0,-2-2 0,-2 2 0,8-3 0,-7 1 0,22-3 0,13-5-610,2-2 610,-49 10 0,0 1 0,55-7 0,-53 8 0,-1 1 0,1 0 0,1-1 0,1 1 0,0 0 0,-2 0 0,-2 0 0,45-2 0,-6 4 0,-8 1 0,10 3 0,11 0 0,5 0 0,-57 0 0,-1 0 0,50 0 0,-9 0-22,-9 0 22,-4 0 0,-2 3 0,8 3 0,-2 2 0,-2 3 0,-7-1 0,-6-2 0,-7 0 0,-5 0 0,8-2 0,-4 3 610,2-2-610,-3-2 22,-9 1-22,3-2 0,-2 2 0,-3 0 0,-4-2 0,0-1 0,-1 0 0,3 0 0,3 3 0,-1 0 0,3 0 0,-2 0 0,14 0 0,13 3 0,2 0 0,1-2 0,-10 0 0,0-2 0,5-1 0,3 2 0,-1-2 0,-5 0 0,-7-1 0,0-3 0,-1 0 0,-6 0 0,-2 0 0,-7 0 0,0 0 0,4 0 0,0 0 0,3 0 0,2 0 0,3 0 0,5 0 0,2 0 0,-2 0 0,-1 0 0,-1 0 0,-6 0 0,-3 0 0,-1 0 0,-4 0 0,5 0 0,-1 0 0,-3 0 0,-2 0 0,-6 0 0,-5 0 0,-5 0 0,-6 0 0,-2 0 0,-4 0 0,-2 0 0,1 0 0,-5 0 0,3 0 0,2 0 0,1 0 0,6 0 0,0-2 0,-1-1 0,-4-2 0,-3 0 0,-2 2 0,-2-2 0,-2 2 0,-2-3 0,-2 1 0,-4 3 0,1-2 0,0 1 0,6-1 0,6-3 0,5 1 0,3-2 0,2 2 0,1 1 0,0 2 0,-3 3 0,0 0 0,-4-1 0,-6 1 0,-4 0 0,-7 0 0,-1 0 0,2 0 0,6 0 0,5 0 0,9-2 0,8-3 0,8-4 0,9-3 0,2-1 0,3 0 0,2-1 0,-5 1 0,-1 3 0,-5 1 0,-9 3 0,-6 1 0,-6 0 0,0 0 0,1-1 0,5 2 0,2-1 0,-1 1 0,-1 0 0,1-1 0,-6 1 0,-5 1 0,-3-2 0,-4 2 0,0-2 0,0-3 0,-3 1 0,2-2 0,2 0 0,3-2 0,4-3 0,1-2 0,1-2 0,3-2 0,0-2 0,1-1 0,0-1 0,0 1 0,-1 3 0,1-3 0,2-1 0,-2 2 0,-1-3 0,-2 2 0,2-3 0,4-4 0,2 0 0,-3-1 0,-3 3 0,-4-1 0,-3 3 0,-4 0 0,-3-1 0,-4 2 0,-2-2 0,0 0 0,-6 5 0,-3 3 0,-3 4 0,-2 2 0,0-1 0,-2 3 0,-5 2 0,-5 3 0,-8-3 0,-4 0 0,-1-3 0,-11-4 0,1 0 0,-7-1 0,1 1 0,5 0 0,-1 1 0,1 0 0,1 3 0,0 3 0,0 3 0,1 0 0,-3 0 0,0 3 0,1 1 0,0 2 0,1-2 0,-5-1 0,-12-1 0,-6-1 0,-1 2 0,-3-4 0,2 1 0,-8 2 0,-5-2 0,0 2 0,-3-3 0,5 0 0,0 0 0,10 0 0,7 1 0,1 0 0,-2 1 0,-10-4 0,-1 2 0,-2-3 0,0 0 0,1 3 0,-2-3 0,1 3 0,4 2 0,1 2 0,1 3 0,-9 0 0,2 0 0,-3 0 0,-4 0 0,-3 0 0,-16 3 0,-13 3-786,-7 5 786,55-4 0,-1 0 0,-2 0 0,-1-1 0,2-1 0,1-1 0,-3-2 0,0 0 0,3-1 0,0-1 0,-2 0 0,-1 0 0,-4 0 0,0 0 0,-3 0 0,-1 0 0,-5 0 0,1 0 0,5 0 0,0 0 0,-1 0 0,-2 0 0,-1-1 0,-2-1-718,-5-2 1,-1 0 717,-5 0 0,-1-1 0,-1-1 0,0 0 0,5 0 0,0 2 0,3 1 0,2 0-409,9 0 1,1 1 408,-2 0 0,1-1 0,-2 0 0,0 1 0,2-1 0,0 0 0,-4 1 0,1 0 0,9 0 0,1 0 0,2 0 0,1 0 0,-52-5 0,2 0 0,-3 0 0,54 2 0,-1-1 0,-6 1 0,0 1 0,-1-2 0,1 0 0,6 2 0,0 0 0,2-1 0,0 1 0,0-2 0,-1 0 0,-1 0 0,0-1 0,1 1 0,1-1 0,-2 1 0,2 0 0,-53-6 0,1 0 0,5 0 0,10 1 0,-4 2 0,-14 1 0,49 3 0,-2-1 0,-3 1 0,-1 2 0,-2-1 0,1 2 0,1-1 0,1 1 0,0 2 0,0-1 0,2 1 0,0 0 0,1 0 0,0 0 0,0-1 0,0 1 0,-3 0 0,1 0 0,0 0 0,0 0 0,0 0 0,1 0 0,-2 0 0,1 0 0,7 0 0,2 0 0,-2 0 0,1 0 0,-2 0 0,-1 0 0,-2 0 0,-1 0 0,-6 0 0,-2 0 0,0 0 0,0 0 0,6 0 0,-1 0 0,-3 0 0,-2 0 0,0 0 0,0 0 0,7 0 0,0 0 0,-5 2 0,-1 0 0,8 1 0,1-1 0,1 0 0,1 1 0,-5 1 0,2-1 0,-43 2 0,1-1 0,-4 2 0,53-4 0,-2 0 0,-8 1 0,-1 1 0,-4 0 0,-1 0 0,-2-1 0,-1-1 0,-1 2 0,0 0 0,1-1 0,1-1 0,-1 1 0,2-1 0,7 1 0,3-2 0,5 0 0,2-1-229,-51 0 229,16 0 0,2 0 0,19 0 687,12 0-687,10 0 1407,3 0-1407,2 0 904,8 0-904,2 0 269,5 0-269,2 0 0,1 0 0,0 0 0,-1 2 0,-2 3 0,1 3 0,3 5 0,0 0 0,3 0 0,1 3 0,-2 1 0,-2 1 0,-1 1 0,0 0 0,0-2 0,3 0 0,3-4 0,3-2 0,3-1 0,3-2 0,4-1 0,2-3 0,3 0 0,1 3 0,0-3 0,-1 1 0,-4-1 0,-11 3 0,-3 2 0,-4 0 0,2 1 0,4-3 0,-4-1 0,2 1 0,0-2 0,4 0 0,2-1 0,1-1 0,4-1 0,0-2 0,6 0 0,2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6:51:11.677"/>
    </inkml:context>
    <inkml:brush xml:id="br0">
      <inkml:brushProperty name="width" value="0.05" units="cm"/>
      <inkml:brushProperty name="height" value="0.05" units="cm"/>
      <inkml:brushProperty name="color" value="#E35F5F"/>
    </inkml:brush>
  </inkml:definitions>
  <inkml:trace contextRef="#ctx0" brushRef="#br0">7607 502 24575,'-24'0'0,"-2"0"0,-40 0 0,-17 0 0,31 0 0,-3 0-379,-8-2 1,-1-1 378,4-1 0,-1 0-475,-8-1 0,-2-1 475,0 0 0,0-1 0,-2 0 0,-1 1 0,-3-2 0,0 1-717,2 0 0,0 1 717,-2 0 0,1 1 0,0-1 0,0 0-2872,3 1 1,1 1 2871,5-1 0,1 0 0,3 1 0,0-1-164,1 2 0,0-1 164,-2-1 0,-2 0 0,-4-1 0,-1 1 0,2-1 0,1 0 0,1 0 0,0 1 0,3-1 0,0 1 0,3 1 0,0 0 0,-2 1 0,1 1 0,1 0 0,0 1 0,-2 0 0,0 1 0,0 0 0,0 0 0,2-2 0,-1 0 0,-2 1 0,1-2 0,6 1 0,0-2 0,0 1 0,0 0 0,0 1 0,0 0 0,1-1 0,-2 0 0,-5 1 0,-2 0 0,0-1 0,0 1 0,1 0 0,0 1 0,1 0 0,0 1 0,4 0 0,1-1 145,1 1 1,2 0-146,1 0 0,1 0 0,2 1 0,1 1 845,-42 4-845,0 4 0,-2 2 1838,0 1-1838,8-1 0,7-1 697,7-2-697,-9 0 0,-14-1 0,11-3 0,-13 2 0,12-2 0,-10-1 0,1-1 0,12-2 0,-3 2 0,3 0 0,0 1 0,4-1 0,13-3 506,10 0-506,-1 0 137,1 0-137,-3 0 4712,2 0-4712,4 2 186,6 0-186,8 3 0,1 2 0,5 0 0,1 3 0,1 0 0,6-1 0,1 0 0,3 0 0,2 3 0,-2 2 0,-1 2 0,-1 4 0,1 1 0,1 2 0,-2 4 0,2-2 0,1-1 0,4-2 0,7-3 0,3-1 0,3 2 0,2 1 0,0-1 0,0 2 0,0 0 0,0 5 0,2 9 0,2 6 0,6 3 0,6 4 0,8 0 0,4-1 0,2-2 0,3-5 0,2-2 0,4-2 0,2-2 0,3-5 0,0-8 0,2-5 0,10 1 0,3-1 0,13-1 0,5 0 0,4-2 0,-1-1 0,9 0-625,6-2 625,2-1 0,-46-5 0,0 0 0,47 5 0,-48-5 0,1 0 0,0 0 0,0 0 0,43 1 0,-4-2 0,1 1 0,9-2 0,-43 0 0,1 0 0,1 1 0,1-1 0,1 1 0,2-1 0,1 1 0,1 0-682,2-2 0,2 0 682,5 1 0,1-2 0,5 0 0,1-1-947,3 0 0,0 0 947,1 0 0,1 0 0,1 0 0,0 0 0,0 0 0,0 0 0,-4-1 0,0 0 0,-2-2 0,1-1 0,2 0 0,1 0 0,4-2 0,2 1-1031,8-1 1,0 2 1030,1 0 0,-1 2 0,-1-1 0,-2 1-376,-11 1 0,-4 1 376,-5-1 0,-2 1 0,-7 0 0,-3 0 272,-7 0 1,-1 0-273,0 0 0,0 0 0,1 0 0,-1 0 0,-3 0 0,-1 0 0,47 0 0,-13 0 0,-13 0 0,5 0 0,12 0 0,-38 0 0,2 0 0,3 0 0,-1 0 0,-1 0 0,0 0 0,-2-1 0,0-1 0,-2 0 0,0 0 0,45-1 0,3-1 0,-8 1 0,-14 0 1635,-7-1-1635,-13 2 0,-10 2 2264,-2-2-2264,-2-1 1598,5 0-1598,2 1 654,0-1-654,1 0 0,0-1 0,0 2 0,0 1 0,10 1 0,-2 0 0,12 0 0,5 0 0,-3 0 0,3 0 0,-6 0 0,9 0 0,9 0-433,-37 0 0,2 0 433,3 0 0,1 0 0,2 0 0,0 0 0,3 0 0,1 0 0,1 0 0,1 0 0,1 0 0,1 0 0,1 0 0,1 0 0,0 0 0,0 0-699,1 0 1,2 0 698,3 0 0,2 0 0,1 0 0,1 0 0,4 0 0,1 0 0,-5 0 0,0 0 0,1-1 0,-1-1-999,6-2 0,0-2 999,5-2 0,1-3 0,8-2 0,0-1-733,-31 4 0,0-1 0,0-1 733,0 1 0,-1 0 0,0-1 0,32-5 0,-2 0 0,1-2 0,-1 0 0,-5 0 0,-1 0-430,-3 0 1,-1 0 429,-3 2 0,-1 1 0,-6 2 0,-1 1 0,0 2 0,-2 2 0,-8 2 0,-1 1 0,-4 0 0,0 2 222,-2 2 0,0 0-222,-7 0 0,0 1 702,1 0 1,0 0-703,44 1 0,-9-1 0,-5 1 0,-9 0 2355,-12 0-2355,-8 0 1950,-9 0-1950,-4 0 803,-5 0-803,-3 0 0,-4 0 0,-7 0 362,-6 0-362,-5 0 0,0 0 0,2 0 0,2 0 0,4 0 0,4 0 0,3 0 0,6 0 0,4 0 0,1 0 0,1 0 0,1 0 0,-3 0 0,-5 0 0,-6 0 0,-6 0 0,-3 0 0,0-2 0,-4 0 0,-1-1 0,-2-1 0,-1 0 0,3-2 0,-1-1 0,3-1 0,0-3 0,-2 2 0,0-2 0,-4 3 0,0 1 0,0 0 0,-1 2 0,-2-2 0,-1-1 0,-2 0 0,-1-1 0,0 1 0,0 0 0,0 0 0,0 0 0,0 1 0,0 0 0,0 0 0,-2 1 0,0 0 0,-1 2 0,-7-2 0,-6-5 0,-11-7 0,-16-9 0,-13-6 0,-16-7 0,-3-1 0,7 4 0,1 2 0,6 3 0,-2 2 0,-3-1 0,8 4 0,5 5 0,4 2 0,-2 2 0,-4 1 0,-8-3 0,-11-3 0,-6-2-707,-12-4 707,42 14 0,0-1 0,0 1 0,-1 0 0,-2-1 0,-2 0 0,-5 0 0,-2 0-739,-5-1 1,-2 0 738,-8-2 0,-1 1 0,-2-1 0,-2 2-858,0 1 1,-2 1 857,0 0 0,0 0 0,-2 2 0,1 0 0,2 3 0,1 1 0,5 2 0,1 1-613,0 2 0,1 3 613,5 0 0,0 1 0,2-1 0,1 1-141,0 0 1,1 0 140,5 0 0,0 0 0,6 0 0,0 0 0,4 2 0,0 1 918,-39 5-918,41 0 0,-1 2 0,0 1 0,0 1 0,-4 0 0,0 1 0,3 1 0,0-1 0,-1-2 0,0-1 0,-4 1 0,0 0 0,4-3 0,0 0 0,-2 0 0,-1-1 0,-40 7 0,2-1 0,9 0 1654,12-2-1654,6-1 1410,6 0-1410,-5 1 1047,-1 1-1047,4 1 377,3 1-377,2 3 0,0-1 0,-2 0 0,3-2 0,1-2 0,0 0 0,1-1 0,-3 0 0,1 1 0,7-4 0,5 0 0,4-4 0,5-1 0,-2 1 0,6-1 0,2 0 0,2-1 0,2-2 0,-2 0 0,3 0 0,0 0 0,-3 0 0,3 0 0,-1 0 0,2 0 0,3 0 0,-3 0 0,2 0 0,-2 0 0,-1 0 0,0 0 0,0 0 0,2 0 0,1 0 0,2 0 0,0 0 0,1 0 0,3 0 0,-3 0 0,2 0 0,0 0 0,-2 0 0,2 0 0,-1 0 0,1 0 0,0 0 0,2 0 0,2 0 0,5 0 0,3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6:56:16.528"/>
    </inkml:context>
    <inkml:brush xml:id="br0">
      <inkml:brushProperty name="width" value="0.05" units="cm"/>
      <inkml:brushProperty name="height" value="0.05" units="cm"/>
      <inkml:brushProperty name="color" value="#E35F5F"/>
    </inkml:brush>
  </inkml:definitions>
  <inkml:trace contextRef="#ctx0" brushRef="#br0">4528 233 24575,'-20'0'0,"-8"0"0,-13 0 0,-18-3 0,-3-3 0,-4-4 0,-6-2 0,0-2 0,-11 0-534,-9-1 534,-4 1 0,4 4 0,-7 0 0,5 2 0,43 3 0,-1 0 0,1-1 0,0 1 0,-40-3 0,-2-1 0,16 3 0,5 2 0,8-1 0,5 3 0,1-2 0,-17-1 0,3 1 0,-2 0 0,-8 0 0,2 4 0,-9-1 0,-4 1-124,-2 0 124,-4 0 0,48-1 0,0-1 0,0 0 0,1 0 0,-46-5 0,15 1 0,9 2 0,4 1 0,2 1 0,-10-1 0,1 0 0,2 0 0,5 2 658,4 1-658,4 0 0,3 0 0,6 0 0,4-1 0,8 1 0,1 0 0,6 0 0,3 0 0,-2 0 0,2 0 0,-5 0 0,-4 0 0,1 0 0,-3 0 0,1 0 0,-2 3 0,-2-1 0,0 4 0,3 1 0,4 0 0,5 3 0,7-1 0,1-1 0,2 0 0,3 1 0,-2 4 0,1 2 0,2 2 0,1 3 0,1 1 0,0 2 0,0 7 0,2 0 0,1 6 0,1 2 0,2-4 0,0 5 0,1 3 0,1 3 0,1 6 0,0-3 0,1-5 0,1-5 0,2-11 0,1-4 0,1-6 0,0-5 0,0-1 0,0-3 0,0 0 0,0-1 0,0 0 0,0 1 0,1 3 0,3 3 0,0 1 0,2 0 0,0 1 0,1-2 0,1 1 0,1-1 0,-1-1 0,1 0 0,1 0 0,3-1 0,0 0 0,3-1 0,-1-1 0,3 0 0,2 0 0,3-1 0,0 1 0,1-1 0,2-1 0,4-1 0,3 1 0,3-2 0,3 1 0,-3-2 0,2 0 0,-6 1 0,-1 1 0,0 0 0,-2 0 0,1-2 0,-3 0 0,0 2 0,1 1 0,-1-1 0,0 0 0,0 1 0,-3-3 0,2 2 0,0-2 0,-3-1 0,2 0 0,0-2 0,3 2 0,6 0 0,4 1 0,4 0 0,3 0 0,5 1 0,1-1 0,3 1 0,0-1 0,-2 3 0,1-2 0,-4 2 0,-5-3 0,-2-1 0,-2 1 0,3-2 0,3 1 0,3-1 0,5 0 0,1-1 0,6 1 0,1 1 0,2 1 0,2 1 0,-3-3 0,-1 0 0,-2-3 0,-4 0 0,-6 0 0,2 0 0,1 0 0,2 0 0,12 0 0,-3 0 0,4 0 0,2 0 0,-2 0 0,7 0 0,-3 2 0,-1 2 0,-1-1 0,-4-1 0,-1-2 0,-9 0 0,-4 0 0,0 0 0,2 2 0,4 1 0,1 2 0,-3 0 0,-1 1 0,0-1 0,-2 1 0,1 0 0,0-3 0,1 2 0,2-2 0,0 0 0,-7 1 0,0-2 0,-1 1 0,2 0 0,5 0 0,2 0 0,1 2 0,-1 1 0,4-3 0,0 0 0,1-2 0,3 1 0,-3 2 0,-1-1 0,-2-1 0,-10-2 0,-1 2 0,-1 1 0,3 2 0,4 0 0,8-2 0,2 2 0,-2-2 0,7 1 0,-6-2 0,1-2 0,-2 0 0,-4 0 0,0 0 0,-2 0 0,-9 0 0,-8 0 0,-1 0 0,-1 0 0,6 0 0,2 0 0,1 0 0,3 0 0,-2 0 0,-1 0 0,0 0 0,-3 0 0,-4 0 0,-1 0 0,-4 0 0,0 0 0,-1 0 0,0 0 0,2 0 0,2 0 0,4 0 0,0 0 0,1 0 0,-2 0 0,-1 0 0,-2 0 0,-1 0 0,-1 0 0,0 0 0,3 0 0,-1 0 0,0 0 0,0 0 0,5 0 0,4 0 0,15 0 0,1 0 0,4 0 0,0 0 0,-2 0 0,5 0 0,1 0 0,0 0 0,-1 0 0,-5 0 0,-5 0 0,-7 0 0,-10 0 0,-3 0 0,-3 0 0,5 0 0,-2 0 0,-3 0 0,-5 0 0,-4 0 0,-3 0 0,-5 0 0,-3 0 0,-7 0 0,-1 0 0,-2 0 0,0 0 0,1 0 0,-1 0 0,4 0 0,6-2 0,4 0 0,1-2 0,0-2 0,-1 0 0,0-1 0,0 0 0,-2 0 0,-2 2 0,-3 0 0,-3 2 0,-2 1 0,-2-2 0,-1-2 0,0-4 0,-1-1 0,6-2 0,2-4 0,7-7 0,8-6 0,4-4 0,4-2 0,-3 3 0,-6 3 0,-6 4 0,-5 7 0,-5 4 0,-2 4 0,-1 3 0,-2 0 0,-2 1 0,-2-1 0,-2 1 0,0-2 0,0-3 0,2-1 0,0-1 0,2 1 0,-1 2 0,0 2 0,0 2 0,-1 0 0,0 0 0,-1-2 0,0 1 0,-1 0 0,0 1 0,0 0 0,0 0 0,0-1 0,-2 0 0,-1 0 0,-2-2 0,0-1 0,-1 0 0,0 1 0,0 2 0,1 1 0,-1 1 0,3 1 0,-3 1 0,0 1 0,0 1 0,-2 0 0,0-1 0,-2-1 0,0-2 0,0 1 0,1-2 0,2 1 0,0 2 0,0 0 0,1 1 0,0-1 0,-1-1 0,-1-1 0,0 0 0,2 0 0,0 1 0,0 1 0,1-1 0,0-1 0,0-1 0,-3 0 0,-4-3 0,-3-1 0,-3-3 0,-2-1 0,-1 0 0,0-1 0,1 3 0,5 3 0,4 2 0,2 2 0,2 3 0,-2 0 0,1 0 0,-2 3 0,-2-2 0,-6-1 0,-5-1 0,-3-3 0,-4 2 0,-2-3 0,1 2 0,0-1 0,-3 0 0,0 0 0,-5 0 0,-2-1 0,-11-3 0,-7-3 0,-8-1 0,-9-3 0,-4-3 0,-1 0 0,2 2 0,0 0 0,4 3 0,1 0 0,9 3 0,11 2 0,4 2 0,-1 0 0,-1 1 0,-8-1 0,-4 0 0,-3-3 0,-6 0 0,4 0 0,-11-1 0,5 0 0,2 1 0,0 3 0,17 1 0,0 3 0,4 3 0,4-1 0,-3 2 0,2 0 0,4 1 0,1 0 0,0 0 0,-6-1 0,-4 1 0,-2 0 0,-9 0 0,5 0 0,-7 0 0,2 0 0,6 0 0,-4 2 0,1 1 0,-4 2 0,-4 3 0,2-2 0,4 1 0,3-4 0,5-2 0,4-1 0,7 0 0,2 0 0,7 0 0,5 1 0,0 1 0,1 1 0,-2-1 0,-2-1 0,1 0 0,5-1 0,0 0 0,3 0 0,3 0 0,1 0 0,4 0 0,4 0 0,2 0 0,3 2 0,1 0 0,-1 0 0,-1 0 0,-2-2 0,-7 2 0,-4 0 0,-3 3 0,-1-1 0,3-1 0,0-2 0,3-1 0,3 0 0,4 0 0,3 0 0,0 0 0,4 0 0,2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6:51:11.677"/>
    </inkml:context>
    <inkml:brush xml:id="br0">
      <inkml:brushProperty name="width" value="0.05" units="cm"/>
      <inkml:brushProperty name="height" value="0.05" units="cm"/>
      <inkml:brushProperty name="color" value="#E35F5F"/>
    </inkml:brush>
  </inkml:definitions>
  <inkml:trace contextRef="#ctx0" brushRef="#br0">9180 606 24575,'-29'0'0,"-3"0"0,-47 0 0,-21 0 0,37 0 0,-4 0-379,-9-3 1,-1 0 378,5-2 0,-2 0-475,-9-1 0,-3-1 475,0-1 0,1 0 0,-3-1 0,-2 2 0,-3-2 0,1 0-717,1 1 0,1 0 717,-3 1 0,1 1 0,0-1 0,0 0-2872,4 1 1,2 1 2871,5-1 0,1 0 0,4 1 0,0-1-164,1 2 0,0-1 164,-2-1 0,-3 0 0,-4-1 0,-2 1 0,3-1 0,1 0 0,1-1 0,0 2 0,4-1 0,0 1 0,3 1 0,1 0 0,-3 2 0,1 0 0,1 1 0,0 1 0,-2 0 0,0 1 0,0 0 0,0 0 0,3-3 0,-2 1 0,-2 1 0,1-3 0,7 2 0,0-3 0,0 1 0,1 0 0,-1 2 0,0 0 0,1-2 0,-2 0 0,-6 2 0,-2 0 0,-1-2 0,1 2 0,1-1 0,0 2 0,1 0 0,0 1 0,4 0 0,2-2 145,2 2 1,1 0-146,2 0 0,1 0 0,3 2 0,0 0 845,-50 5-845,0 5 0,-2 3 1838,-1 1-1838,10-2 0,9-1 697,8-2-697,-10 0 0,-18-1 0,14-4 0,-17 2 0,16-2 0,-13-1 0,2-1 0,14-3 0,-4 3 0,4-1 0,0 2 0,5-1 0,16-4 506,11 0-506,0 0 137,0 0-137,-3 0 4712,3 0-4712,4 2 186,8 0-186,9 4 0,1 3 0,7-1 0,0 4 0,2 0 0,7-1 0,1 0 0,4 0 0,2 4 0,-2 1 0,-1 4 0,-2 4 0,2 1 0,1 3 0,-3 5 0,3-3 0,1-1 0,5-3 0,8-3 0,4-1 0,4 2 0,2 1 0,0-1 0,0 3 0,0 0 0,0 5 0,2 12 0,3 6 0,7 5 0,8 4 0,9 0 0,4-1 0,4-3 0,2-5 0,4-3 0,4-3 0,2-1 0,4-7 0,0-10 0,3-5 0,11 1 0,5-2 0,15 0 0,5-1 0,6-2 0,-1-2 0,10 1-625,8-3 625,2-1 0,-56-6 0,1 1 0,56 5 0,-57-6 0,0 0 0,1 0 0,-1 0 0,53 1 0,-6-2 0,2 1 0,11-3 0,-52 1 0,0 0 0,3 1 0,0-2 0,2 2 0,2-1 0,1 0 0,1 1-682,3-2 0,3-1 682,5 2 0,1-3 0,7 0 0,1-1-947,3 0 0,0 0 947,2 0 0,1 0 0,1 0 0,0 0 0,0 0 0,0 0 0,-5-1 0,0 0 0,-2-3 0,1-1 0,2 0 0,2 1 0,4-4 0,3 2-1031,9-1 1,1 2 1030,0 0 0,0 3 0,-2-2 0,-2 2-376,-13 1 0,-6 1 376,-5-1 0,-3 1 0,-8 0 0,-4 0 272,-8 0 1,-1 0-273,-1 0 0,1 0 0,1 0 0,-2 0 0,-3 0 0,-1 0 0,57 0 0,-17 0 0,-15 0 0,7 0 0,13 0 0,-45 0 0,2 0 0,4 0 0,-2 0 0,0 0 0,-1 0 0,-2-2 0,0 0 0,-2 0 0,-1-1 0,55-1 0,4 0 0,-11 0 0,-16 0 1635,-8 0-1635,-16 1 0,-13 3 2264,-1-2-2264,-4-2 1598,7 1-1598,3 0 654,-1-1-654,2 1 0,-1-2 0,1 3 0,-1 0 0,13 2 0,-3 0 0,15 0 0,5 0 0,-2 0 0,2 0 0,-6 0 0,10 0 0,11 0-433,-44 0 0,2 0 433,3 0 0,2 0 0,2 0 0,0 0 0,4 0 0,1 0 0,2 0 0,0 0 0,2 0 0,1 0 0,1 0 0,1 0 0,0 0 0,0 0-699,2 0 1,2 0 698,3 0 0,3 0 0,1 0 0,2 0 0,4 0 0,1 0 0,-6 0 0,1 0 0,0-1 0,0-1-999,6-3 0,1-2 999,5-3 0,2-3 0,10-3 0,-1-1-733,-37 5 0,0-1 0,0-2 733,0 2 0,-1 0 0,0-2 0,39-5 0,-3-1 0,1-2 0,-1 0 0,-6 1 0,-1-1-430,-4 0 1,-1 0 429,-4 2 0,0 2 0,-9 2 0,0 1 0,0 3 0,-3 2 0,-9 3 0,-2 1 0,-4-1 0,0 3 222,-3 3 0,0 0-222,-8-1 0,-1 2 702,2 0 1,0 0-703,53 1 0,-10-2 0,-7 2 0,-11 0 2355,-14 0-2355,-10 0 1950,-11 0-1950,-4 0 803,-7 0-803,-3 0 0,-5 0 0,-8 0 362,-8 0-362,-6 0 0,0 0 0,3 0 0,2 0 0,5 0 0,5 0 0,3 0 0,8 0 0,4 0 0,2 0 0,1 0 0,1 0 0,-4 0 0,-5 0 0,-8 0 0,-7 0 0,-4 0 0,1-2 0,-6 0 0,-1-2 0,-2-1 0,-1 0 0,3-2 0,-1-1 0,4-2 0,0-3 0,-3 2 0,0-2 0,-4 3 0,-1 1 0,0 1 0,0 2 0,-4-2 0,0-2 0,-3 0 0,-1-1 0,0 2 0,0-1 0,0 0 0,0 1 0,0 0 0,0 1 0,0-1 0,-2 2 0,-1 0 0,0 2 0,-9-2 0,-8-6 0,-12-9 0,-20-11 0,-16-7 0,-18-8 0,-5-1 0,9 4 0,1 3 0,8 3 0,-4 3 0,-2-1 0,9 4 0,6 6 0,5 3 0,-3 3 0,-4 0 0,-10-3 0,-13-4 0,-8-2-707,-14-5 707,51 17 0,-1-1 0,1 1 0,-2-1 0,-2 0 0,-2 0 0,-6-1 0,-3 1-739,-6-1 1,-2-1 738,-10-2 0,-1 1 0,-3 0 0,-2 1-858,0 2 1,-2 1 857,-1 0 0,1-1 0,-3 4 0,2-1 0,2 4 0,1 1 0,6 3 0,1 0-613,0 4 0,2 2 613,5 1 0,1 1 0,2-1 0,1 1-141,0 0 1,1 0 140,7 0 0,-1 0 0,8 0 0,-1 0 0,6 2 0,-1 2 918,-46 6-918,49-1 0,-2 3 0,1 2 0,0 0 0,-6 1 0,1 0 0,4 2 0,-1-1 0,-1-3 0,1-1 0,-6 2 0,1-1 0,4-4 0,0 1 0,-2 0 0,-2-2 0,-47 9 0,2-1 0,10-1 1654,15-1-1654,8-2 1410,6 0-1410,-5 1 1047,-2 2-1047,5 0 377,4 2-377,2 4 0,1-2 0,-4 0 0,5-2 0,0-2 0,1-1 0,1-1 0,-4 1 0,2 0 0,7-4 0,7 0 0,5-6 0,6 0 0,-3 1 0,8-2 0,2 1 0,2-2 0,3-2 0,-3 0 0,4 0 0,1 0 0,-5 0 0,4 0 0,-1 0 0,2 0 0,4 0 0,-4 0 0,3 0 0,-3 0 0,-1 0 0,0 0 0,0 0 0,3 0 0,0 0 0,3 0 0,0 0 0,2 0 0,3 0 0,-4 0 0,3 0 0,-1 0 0,-1 0 0,1 0 0,0 0 0,0 0 0,1 0 0,2 0 0,3 0 0,5 0 0,4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4/14/25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398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56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6865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30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64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00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4/14/25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6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4/14/25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42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4/14/25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7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4/14/25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43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frame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4/14/25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69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frame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4/14/25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49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4/14/25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0594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3.xml"/><Relationship Id="rId5" Type="http://schemas.openxmlformats.org/officeDocument/2006/relationships/image" Target="../media/image26.png"/><Relationship Id="rId4" Type="http://schemas.openxmlformats.org/officeDocument/2006/relationships/customXml" Target="../ink/ink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appliedmath.toi.inholland.nl/oop-2-code-projects/cook-book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lexica.art/prompt/4eebac86-a12b-4b7b-953c-44eff79b1983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themoviedb.org/docs/getting-started" TargetMode="External"/><Relationship Id="rId2" Type="http://schemas.openxmlformats.org/officeDocument/2006/relationships/hyperlink" Target="https://developer.themoviedb.org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developer.themoviedb.org/reference/movie-images" TargetMode="External"/><Relationship Id="rId4" Type="http://schemas.openxmlformats.org/officeDocument/2006/relationships/hyperlink" Target="https://developer.themoviedb.org/docs/image-basic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Consolas"/>
              </a:rPr>
              <a:t>Accessing files and data through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InputStream</a:t>
            </a:r>
            <a:r>
              <a:rPr lang="en-US"/>
              <a:t> and </a:t>
            </a:r>
            <a:r>
              <a:rPr lang="en-US" err="1"/>
              <a:t>OutputStream</a:t>
            </a:r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548F2-DBFD-908A-68EC-8320AABD9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DC565-6C4E-3E1A-A7D3-7075B00AD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Streams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14F98A-4E40-EFF6-991E-EC8C13E5BDB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Examples of the standard input and output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8D94B0-A8AD-398A-2A54-78B7A3A820E6}"/>
              </a:ext>
            </a:extLst>
          </p:cNvPr>
          <p:cNvSpPr/>
          <p:nvPr/>
        </p:nvSpPr>
        <p:spPr>
          <a:xfrm>
            <a:off x="1521942" y="1715883"/>
            <a:ext cx="6126350" cy="441327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 dirty="0">
                <a:solidFill>
                  <a:srgbClr val="569CD6"/>
                </a:solidFill>
                <a:latin typeface="Menlo"/>
                <a:ea typeface="Menlo"/>
                <a:cs typeface="Menlo"/>
              </a:rPr>
              <a:t>public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200" dirty="0">
                <a:solidFill>
                  <a:srgbClr val="569CD6"/>
                </a:solidFill>
                <a:latin typeface="Menlo"/>
                <a:ea typeface="Menlo"/>
                <a:cs typeface="Menlo"/>
              </a:rPr>
              <a:t>class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200" dirty="0" err="1">
                <a:solidFill>
                  <a:srgbClr val="4EC9B0"/>
                </a:solidFill>
                <a:latin typeface="Menlo"/>
                <a:ea typeface="Menlo"/>
                <a:cs typeface="Menlo"/>
              </a:rPr>
              <a:t>ReadConsole</a:t>
            </a:r>
            <a:r>
              <a:rPr lang="en-US" sz="1200" dirty="0">
                <a:solidFill>
                  <a:srgbClr val="4EC9B0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{</a:t>
            </a:r>
            <a:br>
              <a:rPr lang="en-US" dirty="0"/>
            </a:br>
            <a:endParaRPr lang="en-US" sz="1200" dirty="0"/>
          </a:p>
          <a:p>
            <a:r>
              <a:rPr lang="en-US" sz="1200" dirty="0">
                <a:solidFill>
                  <a:srgbClr val="569CD6"/>
                </a:solidFill>
                <a:latin typeface="Menlo"/>
                <a:ea typeface="Menlo"/>
                <a:cs typeface="Menlo"/>
              </a:rPr>
              <a:t>  public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200" dirty="0">
                <a:solidFill>
                  <a:srgbClr val="569CD6"/>
                </a:solidFill>
                <a:latin typeface="Menlo"/>
                <a:ea typeface="Menlo"/>
                <a:cs typeface="Menlo"/>
              </a:rPr>
              <a:t>static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200" dirty="0">
                <a:solidFill>
                  <a:srgbClr val="4EC9B0"/>
                </a:solidFill>
                <a:latin typeface="Menlo"/>
                <a:ea typeface="Menlo"/>
                <a:cs typeface="Menlo"/>
              </a:rPr>
              <a:t>void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200" dirty="0">
                <a:solidFill>
                  <a:srgbClr val="DCDCAA"/>
                </a:solidFill>
                <a:latin typeface="Menlo"/>
                <a:ea typeface="Menlo"/>
                <a:cs typeface="Menlo"/>
              </a:rPr>
              <a:t>main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(</a:t>
            </a:r>
            <a:r>
              <a:rPr lang="en-US" sz="1200" dirty="0">
                <a:solidFill>
                  <a:srgbClr val="4EC9B0"/>
                </a:solidFill>
                <a:latin typeface="Menlo"/>
                <a:ea typeface="Menlo"/>
                <a:cs typeface="Menlo"/>
              </a:rPr>
              <a:t>String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200" dirty="0" err="1">
                <a:solidFill>
                  <a:srgbClr val="9CDCFE"/>
                </a:solidFill>
                <a:latin typeface="Menlo"/>
                <a:ea typeface="Menlo"/>
                <a:cs typeface="Menlo"/>
              </a:rPr>
              <a:t>args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[]) </a:t>
            </a:r>
            <a:r>
              <a:rPr lang="en-US" sz="1200" dirty="0">
                <a:solidFill>
                  <a:srgbClr val="569CD6"/>
                </a:solidFill>
                <a:latin typeface="Menlo"/>
                <a:ea typeface="Menlo"/>
                <a:cs typeface="Menlo"/>
              </a:rPr>
              <a:t>throws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200" dirty="0" err="1">
                <a:solidFill>
                  <a:srgbClr val="4EC9B0"/>
                </a:solidFill>
                <a:latin typeface="Menlo"/>
                <a:ea typeface="Menlo"/>
                <a:cs typeface="Menlo"/>
              </a:rPr>
              <a:t>IOException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{</a:t>
            </a:r>
            <a:endParaRPr lang="en-US" dirty="0"/>
          </a:p>
          <a:p>
            <a:r>
              <a:rPr lang="en-US" sz="1200" dirty="0">
                <a:solidFill>
                  <a:srgbClr val="C586C0"/>
                </a:solidFill>
                <a:latin typeface="Menlo"/>
                <a:ea typeface="Menlo"/>
                <a:cs typeface="Menlo"/>
              </a:rPr>
              <a:t>    try 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(</a:t>
            </a:r>
            <a:r>
              <a:rPr lang="en-US" sz="1200" dirty="0">
                <a:solidFill>
                  <a:srgbClr val="4EC9B0"/>
                </a:solidFill>
                <a:latin typeface="Menlo"/>
                <a:ea typeface="Menlo"/>
                <a:cs typeface="Menlo"/>
              </a:rPr>
              <a:t>Reader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200" dirty="0">
                <a:solidFill>
                  <a:srgbClr val="9CDCFE"/>
                </a:solidFill>
                <a:latin typeface="Menlo"/>
                <a:ea typeface="Menlo"/>
                <a:cs typeface="Menlo"/>
              </a:rPr>
              <a:t>reader = </a:t>
            </a:r>
            <a:r>
              <a:rPr lang="en-US" sz="1200" dirty="0">
                <a:solidFill>
                  <a:srgbClr val="C586C0"/>
                </a:solidFill>
                <a:latin typeface="Menlo"/>
                <a:ea typeface="Menlo"/>
                <a:cs typeface="Menlo"/>
              </a:rPr>
              <a:t>new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200" dirty="0" err="1">
                <a:solidFill>
                  <a:srgbClr val="DCDCAA"/>
                </a:solidFill>
                <a:latin typeface="Menlo"/>
                <a:ea typeface="Menlo"/>
                <a:cs typeface="Menlo"/>
              </a:rPr>
              <a:t>InputStreamReader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(</a:t>
            </a:r>
            <a:r>
              <a:rPr lang="en-US" sz="1200" dirty="0" err="1">
                <a:solidFill>
                  <a:srgbClr val="4EC9B0"/>
                </a:solidFill>
                <a:latin typeface="Menlo"/>
                <a:ea typeface="Menlo"/>
                <a:cs typeface="Menlo"/>
              </a:rPr>
              <a:t>System</a:t>
            </a:r>
            <a:r>
              <a:rPr lang="en-US" sz="1200" dirty="0" err="1">
                <a:solidFill>
                  <a:srgbClr val="CCCCCC"/>
                </a:solidFill>
                <a:latin typeface="Menlo"/>
                <a:ea typeface="Menlo"/>
                <a:cs typeface="Menlo"/>
              </a:rPr>
              <a:t>.</a:t>
            </a:r>
            <a:r>
              <a:rPr lang="en-US" sz="1200" dirty="0" err="1">
                <a:solidFill>
                  <a:srgbClr val="4FC1FF"/>
                </a:solidFill>
                <a:latin typeface="Menlo"/>
                <a:ea typeface="Menlo"/>
                <a:cs typeface="Menlo"/>
              </a:rPr>
              <a:t>in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)) {</a:t>
            </a:r>
            <a:endParaRPr lang="en-US" sz="1200" dirty="0">
              <a:latin typeface="Menlo"/>
            </a:endParaRPr>
          </a:p>
          <a:p>
            <a:r>
              <a:rPr lang="en-US" sz="1200" dirty="0">
                <a:solidFill>
                  <a:srgbClr val="4EC9B0"/>
                </a:solidFill>
                <a:latin typeface="Menlo"/>
                <a:ea typeface="Menlo"/>
                <a:cs typeface="Menlo"/>
              </a:rPr>
              <a:t>      </a:t>
            </a:r>
            <a:r>
              <a:rPr lang="en-US" sz="1200" dirty="0" err="1">
                <a:solidFill>
                  <a:srgbClr val="4EC9B0"/>
                </a:solidFill>
                <a:latin typeface="Menlo"/>
                <a:ea typeface="Menlo"/>
                <a:cs typeface="Menlo"/>
              </a:rPr>
              <a:t>System</a:t>
            </a:r>
            <a:r>
              <a:rPr lang="en-US" sz="1200" dirty="0" err="1">
                <a:solidFill>
                  <a:srgbClr val="CCCCCC"/>
                </a:solidFill>
                <a:latin typeface="Menlo"/>
                <a:ea typeface="Menlo"/>
                <a:cs typeface="Menlo"/>
              </a:rPr>
              <a:t>.</a:t>
            </a:r>
            <a:r>
              <a:rPr lang="en-US" sz="1200" dirty="0" err="1">
                <a:solidFill>
                  <a:srgbClr val="4FC1FF"/>
                </a:solidFill>
                <a:latin typeface="Menlo"/>
                <a:ea typeface="Menlo"/>
                <a:cs typeface="Menlo"/>
              </a:rPr>
              <a:t>out</a:t>
            </a:r>
            <a:r>
              <a:rPr lang="en-US" sz="1200" dirty="0" err="1">
                <a:solidFill>
                  <a:srgbClr val="CCCCCC"/>
                </a:solidFill>
                <a:latin typeface="Menlo"/>
                <a:ea typeface="Menlo"/>
                <a:cs typeface="Menlo"/>
              </a:rPr>
              <a:t>.</a:t>
            </a:r>
            <a:r>
              <a:rPr lang="en-US" sz="1200" dirty="0" err="1">
                <a:solidFill>
                  <a:srgbClr val="DCDCAA"/>
                </a:solidFill>
                <a:latin typeface="Menlo"/>
                <a:ea typeface="Menlo"/>
                <a:cs typeface="Menlo"/>
              </a:rPr>
              <a:t>println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(</a:t>
            </a:r>
            <a:r>
              <a:rPr lang="en-US" sz="1200" dirty="0">
                <a:solidFill>
                  <a:srgbClr val="CE9178"/>
                </a:solidFill>
                <a:latin typeface="Menlo"/>
                <a:ea typeface="Menlo"/>
                <a:cs typeface="Menlo"/>
              </a:rPr>
              <a:t>"Enter characters, 'q' to quit."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);</a:t>
            </a:r>
            <a:endParaRPr lang="en-US" sz="1200" dirty="0">
              <a:latin typeface="Menlo"/>
            </a:endParaRPr>
          </a:p>
          <a:p>
            <a:r>
              <a:rPr lang="en-US" sz="1200" dirty="0">
                <a:solidFill>
                  <a:srgbClr val="4EC9B0"/>
                </a:solidFill>
                <a:latin typeface="Menlo"/>
                <a:ea typeface="Menlo"/>
                <a:cs typeface="Menlo"/>
              </a:rPr>
              <a:t>      char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200" dirty="0">
                <a:solidFill>
                  <a:srgbClr val="9CDCFE"/>
                </a:solidFill>
                <a:latin typeface="Menlo"/>
                <a:ea typeface="Menlo"/>
                <a:cs typeface="Menlo"/>
              </a:rPr>
              <a:t>c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;</a:t>
            </a:r>
            <a:endParaRPr lang="en-US" sz="1200" dirty="0">
              <a:latin typeface="Menlo"/>
            </a:endParaRPr>
          </a:p>
          <a:p>
            <a:r>
              <a:rPr lang="en-US" sz="1200" dirty="0">
                <a:solidFill>
                  <a:srgbClr val="C586C0"/>
                </a:solidFill>
                <a:latin typeface="Menlo"/>
              </a:rPr>
              <a:t>      do</a:t>
            </a:r>
            <a:r>
              <a:rPr lang="en-US" sz="1200" dirty="0">
                <a:solidFill>
                  <a:srgbClr val="CCCCCC"/>
                </a:solidFill>
                <a:latin typeface="Menlo"/>
              </a:rPr>
              <a:t> {</a:t>
            </a:r>
            <a:endParaRPr lang="en-US" sz="1200" dirty="0">
              <a:latin typeface="Menlo"/>
            </a:endParaRPr>
          </a:p>
          <a:p>
            <a:r>
              <a:rPr lang="en-US" sz="1200" dirty="0">
                <a:solidFill>
                  <a:srgbClr val="9CDCFE"/>
                </a:solidFill>
                <a:latin typeface="Menlo"/>
                <a:ea typeface="Menlo"/>
                <a:cs typeface="Menlo"/>
              </a:rPr>
              <a:t>        c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200" dirty="0">
                <a:solidFill>
                  <a:srgbClr val="D4D4D4"/>
                </a:solidFill>
                <a:latin typeface="Menlo"/>
                <a:ea typeface="Menlo"/>
                <a:cs typeface="Menlo"/>
              </a:rPr>
              <a:t>=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(</a:t>
            </a:r>
            <a:r>
              <a:rPr lang="en-US" sz="1200" dirty="0">
                <a:solidFill>
                  <a:srgbClr val="4EC9B0"/>
                </a:solidFill>
                <a:latin typeface="Menlo"/>
                <a:ea typeface="Menlo"/>
                <a:cs typeface="Menlo"/>
              </a:rPr>
              <a:t>char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) </a:t>
            </a:r>
            <a:r>
              <a:rPr lang="en-US" sz="1200" dirty="0" err="1">
                <a:solidFill>
                  <a:srgbClr val="9CDCFE"/>
                </a:solidFill>
                <a:latin typeface="Menlo"/>
                <a:ea typeface="Menlo"/>
                <a:cs typeface="Menlo"/>
              </a:rPr>
              <a:t>reader</a:t>
            </a:r>
            <a:r>
              <a:rPr lang="en-US" sz="1200" dirty="0" err="1">
                <a:solidFill>
                  <a:srgbClr val="CCCCCC"/>
                </a:solidFill>
                <a:latin typeface="Menlo"/>
                <a:ea typeface="Menlo"/>
                <a:cs typeface="Menlo"/>
              </a:rPr>
              <a:t>.</a:t>
            </a:r>
            <a:r>
              <a:rPr lang="en-US" sz="1200" dirty="0" err="1">
                <a:solidFill>
                  <a:srgbClr val="DCDCAA"/>
                </a:solidFill>
                <a:latin typeface="Menlo"/>
                <a:ea typeface="Menlo"/>
                <a:cs typeface="Menlo"/>
              </a:rPr>
              <a:t>read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();</a:t>
            </a:r>
            <a:endParaRPr lang="en-US" sz="1200" dirty="0">
              <a:latin typeface="Menlo"/>
            </a:endParaRPr>
          </a:p>
          <a:p>
            <a:r>
              <a:rPr lang="en-US" sz="1200" dirty="0">
                <a:solidFill>
                  <a:srgbClr val="4EC9B0"/>
                </a:solidFill>
                <a:latin typeface="Menlo"/>
                <a:ea typeface="Menlo"/>
                <a:cs typeface="Menlo"/>
              </a:rPr>
              <a:t>        </a:t>
            </a:r>
            <a:r>
              <a:rPr lang="en-US" sz="1200" dirty="0" err="1">
                <a:solidFill>
                  <a:srgbClr val="4EC9B0"/>
                </a:solidFill>
                <a:latin typeface="Menlo"/>
                <a:ea typeface="Menlo"/>
                <a:cs typeface="Menlo"/>
              </a:rPr>
              <a:t>System</a:t>
            </a:r>
            <a:r>
              <a:rPr lang="en-US" sz="1200" dirty="0" err="1">
                <a:solidFill>
                  <a:srgbClr val="CCCCCC"/>
                </a:solidFill>
                <a:latin typeface="Menlo"/>
                <a:ea typeface="Menlo"/>
                <a:cs typeface="Menlo"/>
              </a:rPr>
              <a:t>.</a:t>
            </a:r>
            <a:r>
              <a:rPr lang="en-US" sz="1200" dirty="0" err="1">
                <a:solidFill>
                  <a:srgbClr val="4FC1FF"/>
                </a:solidFill>
                <a:latin typeface="Menlo"/>
                <a:ea typeface="Menlo"/>
                <a:cs typeface="Menlo"/>
              </a:rPr>
              <a:t>out</a:t>
            </a:r>
            <a:r>
              <a:rPr lang="en-US" sz="1200" dirty="0" err="1">
                <a:solidFill>
                  <a:srgbClr val="CCCCCC"/>
                </a:solidFill>
                <a:latin typeface="Menlo"/>
                <a:ea typeface="Menlo"/>
                <a:cs typeface="Menlo"/>
              </a:rPr>
              <a:t>.</a:t>
            </a:r>
            <a:r>
              <a:rPr lang="en-US" sz="1200" dirty="0" err="1">
                <a:solidFill>
                  <a:srgbClr val="DCDCAA"/>
                </a:solidFill>
                <a:latin typeface="Menlo"/>
                <a:ea typeface="Menlo"/>
                <a:cs typeface="Menlo"/>
              </a:rPr>
              <a:t>print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(</a:t>
            </a:r>
            <a:r>
              <a:rPr lang="en-US" sz="1200" dirty="0">
                <a:solidFill>
                  <a:srgbClr val="9CDCFE"/>
                </a:solidFill>
                <a:latin typeface="Menlo"/>
                <a:ea typeface="Menlo"/>
                <a:cs typeface="Menlo"/>
              </a:rPr>
              <a:t>c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);</a:t>
            </a:r>
            <a:endParaRPr lang="en-US" sz="1200" dirty="0">
              <a:latin typeface="Menlo"/>
            </a:endParaRPr>
          </a:p>
          <a:p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     } </a:t>
            </a:r>
            <a:r>
              <a:rPr lang="en-US" sz="1200" dirty="0">
                <a:solidFill>
                  <a:srgbClr val="C586C0"/>
                </a:solidFill>
                <a:latin typeface="Menlo"/>
                <a:ea typeface="Menlo"/>
                <a:cs typeface="Menlo"/>
              </a:rPr>
              <a:t>while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(</a:t>
            </a:r>
            <a:r>
              <a:rPr lang="en-US" sz="1200" dirty="0">
                <a:solidFill>
                  <a:srgbClr val="9CDCFE"/>
                </a:solidFill>
                <a:latin typeface="Menlo"/>
                <a:ea typeface="Menlo"/>
                <a:cs typeface="Menlo"/>
              </a:rPr>
              <a:t>c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200" dirty="0">
                <a:solidFill>
                  <a:srgbClr val="D4D4D4"/>
                </a:solidFill>
                <a:latin typeface="Menlo"/>
                <a:ea typeface="Menlo"/>
                <a:cs typeface="Menlo"/>
              </a:rPr>
              <a:t>!=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200" dirty="0">
                <a:solidFill>
                  <a:srgbClr val="CE9178"/>
                </a:solidFill>
                <a:latin typeface="Menlo"/>
                <a:ea typeface="Menlo"/>
                <a:cs typeface="Menlo"/>
              </a:rPr>
              <a:t>'q'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);</a:t>
            </a:r>
            <a:endParaRPr lang="en-US" sz="1200" dirty="0">
              <a:latin typeface="Menlo"/>
            </a:endParaRPr>
          </a:p>
          <a:p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   } </a:t>
            </a:r>
          </a:p>
          <a:p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 }</a:t>
            </a:r>
            <a:br>
              <a:rPr lang="en-US" dirty="0"/>
            </a:br>
            <a:endParaRPr lang="en-US" sz="1200" dirty="0"/>
          </a:p>
          <a:p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}</a:t>
            </a:r>
            <a:endParaRPr lang="en-US" sz="1200" dirty="0">
              <a:latin typeface="Menlo"/>
            </a:endParaRPr>
          </a:p>
          <a:p>
            <a:endParaRPr lang="en-US" sz="1200" dirty="0">
              <a:solidFill>
                <a:srgbClr val="569CD6"/>
              </a:solidFill>
              <a:latin typeface="Corbel"/>
              <a:ea typeface="Menlo"/>
              <a:cs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31581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CDA7B-FE56-220D-685B-2562204D5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79D55-E3D3-1CC2-0DC6-103CD7385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dirty="0"/>
              <a:t>Buffered IO</a:t>
            </a:r>
          </a:p>
        </p:txBody>
      </p:sp>
      <p:pic>
        <p:nvPicPr>
          <p:cNvPr id="3" name="Picture 2" descr="http://itp.uni-frankfurt.de/~gros/Vorlesungen/ProgPrak/images/buffered_IO.png">
            <a:extLst>
              <a:ext uri="{FF2B5EF4-FFF2-40B4-BE49-F238E27FC236}">
                <a16:creationId xmlns:a16="http://schemas.microsoft.com/office/drawing/2014/main" id="{A58DC901-2210-870F-23D8-4EE284AED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" r="6372" b="1"/>
          <a:stretch/>
        </p:blipFill>
        <p:spPr bwMode="auto">
          <a:xfrm>
            <a:off x="1522414" y="1905000"/>
            <a:ext cx="9144000" cy="4267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7171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E882E-668A-9648-FC89-CA7E5D1D7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246EB-20A9-AA32-387F-C069A5A3B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Buffered IO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9AA44A-3D3D-522E-13CB-75527A6BB25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Using buffering enables to read the entire line and print it 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8C72B3-22BF-F1E6-1EB3-9B58317D1DBA}"/>
              </a:ext>
            </a:extLst>
          </p:cNvPr>
          <p:cNvSpPr/>
          <p:nvPr/>
        </p:nvSpPr>
        <p:spPr>
          <a:xfrm>
            <a:off x="1521942" y="1715883"/>
            <a:ext cx="6126350" cy="441327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 dirty="0">
                <a:solidFill>
                  <a:srgbClr val="569CD6"/>
                </a:solidFill>
                <a:latin typeface="Menlo"/>
                <a:ea typeface="Menlo"/>
                <a:cs typeface="Menlo"/>
              </a:rPr>
              <a:t>public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200" dirty="0">
                <a:solidFill>
                  <a:srgbClr val="569CD6"/>
                </a:solidFill>
                <a:latin typeface="Menlo"/>
                <a:ea typeface="Menlo"/>
                <a:cs typeface="Menlo"/>
              </a:rPr>
              <a:t>class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200" dirty="0" err="1">
                <a:solidFill>
                  <a:srgbClr val="4EC9B0"/>
                </a:solidFill>
                <a:latin typeface="Menlo"/>
                <a:ea typeface="Menlo"/>
                <a:cs typeface="Menlo"/>
              </a:rPr>
              <a:t>ReadConsole</a:t>
            </a:r>
            <a:r>
              <a:rPr lang="en-US" sz="1200" dirty="0">
                <a:solidFill>
                  <a:srgbClr val="4EC9B0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{</a:t>
            </a:r>
            <a:br>
              <a:rPr lang="en-US" dirty="0"/>
            </a:br>
            <a:endParaRPr lang="en-US" sz="1200" dirty="0"/>
          </a:p>
          <a:p>
            <a:r>
              <a:rPr lang="en-US" sz="1200" dirty="0">
                <a:solidFill>
                  <a:srgbClr val="569CD6"/>
                </a:solidFill>
                <a:latin typeface="Menlo"/>
                <a:ea typeface="Menlo"/>
                <a:cs typeface="Menlo"/>
              </a:rPr>
              <a:t>  public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200" dirty="0">
                <a:solidFill>
                  <a:srgbClr val="569CD6"/>
                </a:solidFill>
                <a:latin typeface="Menlo"/>
                <a:ea typeface="Menlo"/>
                <a:cs typeface="Menlo"/>
              </a:rPr>
              <a:t>static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200" dirty="0">
                <a:solidFill>
                  <a:srgbClr val="4EC9B0"/>
                </a:solidFill>
                <a:latin typeface="Menlo"/>
                <a:ea typeface="Menlo"/>
                <a:cs typeface="Menlo"/>
              </a:rPr>
              <a:t>void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200" dirty="0">
                <a:solidFill>
                  <a:srgbClr val="DCDCAA"/>
                </a:solidFill>
                <a:latin typeface="Menlo"/>
                <a:ea typeface="Menlo"/>
                <a:cs typeface="Menlo"/>
              </a:rPr>
              <a:t>main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(</a:t>
            </a:r>
            <a:r>
              <a:rPr lang="en-US" sz="1200" dirty="0">
                <a:solidFill>
                  <a:srgbClr val="4EC9B0"/>
                </a:solidFill>
                <a:latin typeface="Menlo"/>
                <a:ea typeface="Menlo"/>
                <a:cs typeface="Menlo"/>
              </a:rPr>
              <a:t>String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200" dirty="0" err="1">
                <a:solidFill>
                  <a:srgbClr val="9CDCFE"/>
                </a:solidFill>
                <a:latin typeface="Menlo"/>
                <a:ea typeface="Menlo"/>
                <a:cs typeface="Menlo"/>
              </a:rPr>
              <a:t>args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[]) </a:t>
            </a:r>
            <a:r>
              <a:rPr lang="en-US" sz="1200" dirty="0">
                <a:solidFill>
                  <a:srgbClr val="569CD6"/>
                </a:solidFill>
                <a:latin typeface="Menlo"/>
                <a:ea typeface="Menlo"/>
                <a:cs typeface="Menlo"/>
              </a:rPr>
              <a:t>throws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200" dirty="0" err="1">
                <a:solidFill>
                  <a:srgbClr val="4EC9B0"/>
                </a:solidFill>
                <a:latin typeface="Menlo"/>
                <a:ea typeface="Menlo"/>
                <a:cs typeface="Menlo"/>
              </a:rPr>
              <a:t>IOException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{</a:t>
            </a:r>
            <a:endParaRPr lang="en-US" dirty="0"/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4EC9B0"/>
                </a:solidFill>
                <a:effectLst/>
                <a:latin typeface="Menlo"/>
                <a:ea typeface="Menlo"/>
                <a:cs typeface="Menlo"/>
              </a:rPr>
              <a:t>    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BufferedReader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reader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PrintWriter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writer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try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  reader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BufferedReader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FileReader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source.txt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  writer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PrintWriter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FileWriter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output.txt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pPr>
              <a:lnSpc>
                <a:spcPts val="1350"/>
              </a:lnSpc>
              <a:buNone/>
            </a:pPr>
            <a:b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-US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line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  while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((</a:t>
            </a:r>
            <a:r>
              <a:rPr lang="en-US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line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reader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readLine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()) 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!=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writer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line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  }</a:t>
            </a: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} </a:t>
            </a:r>
            <a:r>
              <a:rPr lang="en-US" sz="1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finally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  if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reader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!=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reader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close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  }</a:t>
            </a: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  if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writer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!=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writer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close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  }</a:t>
            </a: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}</a:t>
            </a: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solidFill>
                <a:srgbClr val="569CD6"/>
              </a:solidFill>
              <a:latin typeface="Corbel"/>
              <a:ea typeface="Menlo"/>
              <a:cs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64120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13EF077-2785-DE29-487C-891D69CD1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 descr="Files IO">
            <a:extLst>
              <a:ext uri="{FF2B5EF4-FFF2-40B4-BE49-F238E27FC236}">
                <a16:creationId xmlns:a16="http://schemas.microsoft.com/office/drawing/2014/main" id="{71F610A7-658D-C411-F0E3-4D6197954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8009" y="1905000"/>
            <a:ext cx="6392809" cy="4267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5223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6849E-7440-9565-CC69-A17761331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File and Path classes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BC28F6-EB15-E76D-58FD-EF9FEBC694F1}"/>
              </a:ext>
            </a:extLst>
          </p:cNvPr>
          <p:cNvSpPr txBox="1"/>
          <p:nvPr/>
        </p:nvSpPr>
        <p:spPr>
          <a:xfrm>
            <a:off x="1129306" y="1850978"/>
            <a:ext cx="9930213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nl-NL" sz="2200" dirty="0"/>
              <a:t>File is an abstract representation of file and directory pathnames.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nl-NL" sz="2000" dirty="0"/>
              <a:t>Gives methods to manipulate files and directories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nl-NL" sz="2000" dirty="0"/>
              <a:t>Filenames are platform-specific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nl-NL" sz="2000" dirty="0"/>
              <a:t>Two static fields to get the platform-specific path and name </a:t>
            </a:r>
            <a:r>
              <a:rPr lang="en-US" altLang="nl-NL" sz="2000" dirty="0" err="1"/>
              <a:t>seperators</a:t>
            </a:r>
            <a:endParaRPr lang="en-US" altLang="nl-NL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nl-NL" sz="2000" dirty="0"/>
              <a:t>Use the </a:t>
            </a:r>
            <a:r>
              <a:rPr lang="en-US" altLang="nl-NL" sz="2000" dirty="0" err="1"/>
              <a:t>toPath</a:t>
            </a:r>
            <a:r>
              <a:rPr lang="en-US" altLang="nl-NL" sz="2000" dirty="0"/>
              <a:t>() method to get a Path object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nl-NL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nl-NL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nl-NL" sz="2200" dirty="0"/>
              <a:t>Path is a newer class (in the </a:t>
            </a:r>
            <a:r>
              <a:rPr lang="en-US" altLang="nl-NL" sz="2200" dirty="0" err="1"/>
              <a:t>nio</a:t>
            </a:r>
            <a:r>
              <a:rPr lang="en-US" altLang="nl-NL" sz="2200" dirty="0"/>
              <a:t> package instead of the io package)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nl-NL" sz="2000" dirty="0"/>
              <a:t>Offers different methods than File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nl-NL" sz="2000" dirty="0"/>
              <a:t>Can be iterated over</a:t>
            </a:r>
          </a:p>
          <a:p>
            <a:pPr eaLnBrk="1" hangingPunct="1"/>
            <a:endParaRPr lang="en-US" altLang="nl-NL" sz="2200" dirty="0"/>
          </a:p>
          <a:p>
            <a:pPr eaLnBrk="1" hangingPunct="1"/>
            <a:endParaRPr lang="en-US" altLang="nl-NL" sz="2200" dirty="0"/>
          </a:p>
          <a:p>
            <a:pPr eaLnBrk="1" hangingPunct="1"/>
            <a:r>
              <a:rPr lang="en-US" altLang="nl-NL" sz="2200" dirty="0"/>
              <a:t>Use File to manipulate the files and directories or get information on the contents of directories, Path to get information on the item itself</a:t>
            </a:r>
          </a:p>
        </p:txBody>
      </p:sp>
    </p:spTree>
    <p:extLst>
      <p:ext uri="{BB962C8B-B14F-4D97-AF65-F5344CB8AC3E}">
        <p14:creationId xmlns:p14="http://schemas.microsoft.com/office/powerpoint/2010/main" val="231090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C9D8C-DC62-A744-B708-6200A33C8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time</a:t>
            </a:r>
          </a:p>
        </p:txBody>
      </p:sp>
      <p:pic>
        <p:nvPicPr>
          <p:cNvPr id="6" name="Picture Placeholder 5" descr="Woman using cell phone at digital data science display">
            <a:extLst>
              <a:ext uri="{FF2B5EF4-FFF2-40B4-BE49-F238E27FC236}">
                <a16:creationId xmlns:a16="http://schemas.microsoft.com/office/drawing/2014/main" id="{C4356C68-47A3-0BD5-9FDA-4465491F3CE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3" r="3243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F3214-66AD-235F-1535-426E873F0EB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Let’s create an application that saves the input from your keyboard to a file</a:t>
            </a:r>
          </a:p>
        </p:txBody>
      </p:sp>
    </p:spTree>
    <p:extLst>
      <p:ext uri="{BB962C8B-B14F-4D97-AF65-F5344CB8AC3E}">
        <p14:creationId xmlns:p14="http://schemas.microsoft.com/office/powerpoint/2010/main" val="271873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66999-2941-A8F1-17AC-4644D0258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dirty="0"/>
              <a:t>Network model: OSI</a:t>
            </a:r>
          </a:p>
        </p:txBody>
      </p:sp>
      <p:pic>
        <p:nvPicPr>
          <p:cNvPr id="3" name="Picture 8" descr="Day 51: Understanding the OSI Model | by Z3R0 | Medium">
            <a:extLst>
              <a:ext uri="{FF2B5EF4-FFF2-40B4-BE49-F238E27FC236}">
                <a16:creationId xmlns:a16="http://schemas.microsoft.com/office/drawing/2014/main" id="{36CE626C-A309-32C2-9372-D409173E3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3999" y="1884311"/>
            <a:ext cx="5632958" cy="404164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E7709F4-360E-7179-E704-05B2DA0968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968870" cy="2743200"/>
          </a:xfrm>
        </p:spPr>
        <p:txBody>
          <a:bodyPr/>
          <a:lstStyle/>
          <a:p>
            <a:r>
              <a:rPr lang="en-US" dirty="0"/>
              <a:t>Operational</a:t>
            </a:r>
            <a:br>
              <a:rPr lang="en-US" dirty="0"/>
            </a:br>
            <a:r>
              <a:rPr lang="en-US" dirty="0"/>
              <a:t>Systems</a:t>
            </a:r>
            <a:br>
              <a:rPr lang="en-US" dirty="0"/>
            </a:br>
            <a:r>
              <a:rPr lang="en-US" dirty="0"/>
              <a:t>Interconnection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Usually, </a:t>
            </a:r>
            <a:br>
              <a:rPr lang="en-US" dirty="0"/>
            </a:br>
            <a:r>
              <a:rPr lang="en-US" dirty="0"/>
              <a:t>we talk about level 4 and level 7</a:t>
            </a:r>
          </a:p>
        </p:txBody>
      </p:sp>
    </p:spTree>
    <p:extLst>
      <p:ext uri="{BB962C8B-B14F-4D97-AF65-F5344CB8AC3E}">
        <p14:creationId xmlns:p14="http://schemas.microsoft.com/office/powerpoint/2010/main" val="787080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911EA-D030-DCA9-4803-F8083D791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model: OSI</a:t>
            </a:r>
          </a:p>
        </p:txBody>
      </p:sp>
      <p:pic>
        <p:nvPicPr>
          <p:cNvPr id="4" name="Graphic 3" descr="Smart Phone with solid fill">
            <a:extLst>
              <a:ext uri="{FF2B5EF4-FFF2-40B4-BE49-F238E27FC236}">
                <a16:creationId xmlns:a16="http://schemas.microsoft.com/office/drawing/2014/main" id="{725C4E18-1682-6258-230E-CDF662B49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014" y="3369129"/>
            <a:ext cx="914400" cy="914400"/>
          </a:xfrm>
          <a:prstGeom prst="rect">
            <a:avLst/>
          </a:prstGeom>
        </p:spPr>
      </p:pic>
      <p:pic>
        <p:nvPicPr>
          <p:cNvPr id="6" name="Graphic 5" descr="Database with solid fill">
            <a:extLst>
              <a:ext uri="{FF2B5EF4-FFF2-40B4-BE49-F238E27FC236}">
                <a16:creationId xmlns:a16="http://schemas.microsoft.com/office/drawing/2014/main" id="{9CE230F4-2371-CF69-6C5B-C67C6E7877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3584" y="2340427"/>
            <a:ext cx="914400" cy="914400"/>
          </a:xfrm>
          <a:prstGeom prst="rect">
            <a:avLst/>
          </a:prstGeom>
        </p:spPr>
      </p:pic>
      <p:pic>
        <p:nvPicPr>
          <p:cNvPr id="7" name="Graphic 6" descr="Database with solid fill">
            <a:extLst>
              <a:ext uri="{FF2B5EF4-FFF2-40B4-BE49-F238E27FC236}">
                <a16:creationId xmlns:a16="http://schemas.microsoft.com/office/drawing/2014/main" id="{ADA03C9B-EDFC-472F-FA4D-2F1E412F5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3584" y="4321630"/>
            <a:ext cx="914400" cy="914400"/>
          </a:xfrm>
          <a:prstGeom prst="rect">
            <a:avLst/>
          </a:prstGeom>
        </p:spPr>
      </p:pic>
      <p:pic>
        <p:nvPicPr>
          <p:cNvPr id="9" name="Graphic 8" descr="Processor with solid fill">
            <a:extLst>
              <a:ext uri="{FF2B5EF4-FFF2-40B4-BE49-F238E27FC236}">
                <a16:creationId xmlns:a16="http://schemas.microsoft.com/office/drawing/2014/main" id="{67A35114-D51D-0760-3245-50CF7E56DE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89212" y="3369129"/>
            <a:ext cx="914400" cy="9144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E76F991-5459-D16D-B726-BF5953CA371E}"/>
              </a:ext>
            </a:extLst>
          </p:cNvPr>
          <p:cNvCxnSpPr>
            <a:cxnSpLocks/>
          </p:cNvCxnSpPr>
          <p:nvPr/>
        </p:nvCxnSpPr>
        <p:spPr>
          <a:xfrm>
            <a:off x="1752600" y="3826329"/>
            <a:ext cx="836612" cy="0"/>
          </a:xfrm>
          <a:prstGeom prst="straightConnector1">
            <a:avLst/>
          </a:prstGeom>
          <a:ln w="25400">
            <a:solidFill>
              <a:schemeClr val="accent3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E7DE7B-5407-5E3D-5094-A0B360B09D07}"/>
              </a:ext>
            </a:extLst>
          </p:cNvPr>
          <p:cNvCxnSpPr>
            <a:cxnSpLocks/>
          </p:cNvCxnSpPr>
          <p:nvPr/>
        </p:nvCxnSpPr>
        <p:spPr>
          <a:xfrm flipV="1">
            <a:off x="3631690" y="3184071"/>
            <a:ext cx="849086" cy="489858"/>
          </a:xfrm>
          <a:prstGeom prst="straightConnector1">
            <a:avLst/>
          </a:prstGeom>
          <a:ln w="25400">
            <a:solidFill>
              <a:schemeClr val="accent3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6AE956-157D-C301-65E6-FD1E3941F359}"/>
              </a:ext>
            </a:extLst>
          </p:cNvPr>
          <p:cNvCxnSpPr>
            <a:cxnSpLocks/>
          </p:cNvCxnSpPr>
          <p:nvPr/>
        </p:nvCxnSpPr>
        <p:spPr>
          <a:xfrm>
            <a:off x="3614852" y="3940626"/>
            <a:ext cx="825725" cy="478973"/>
          </a:xfrm>
          <a:prstGeom prst="straightConnector1">
            <a:avLst/>
          </a:prstGeom>
          <a:ln w="25400">
            <a:solidFill>
              <a:schemeClr val="accent3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Smart Phone with solid fill">
            <a:extLst>
              <a:ext uri="{FF2B5EF4-FFF2-40B4-BE49-F238E27FC236}">
                <a16:creationId xmlns:a16="http://schemas.microsoft.com/office/drawing/2014/main" id="{9DA58991-2C49-1777-BE4C-2BCC450E9B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64049" y="3369129"/>
            <a:ext cx="914400" cy="914400"/>
          </a:xfrm>
          <a:prstGeom prst="rect">
            <a:avLst/>
          </a:prstGeom>
        </p:spPr>
      </p:pic>
      <p:pic>
        <p:nvPicPr>
          <p:cNvPr id="18" name="Graphic 17" descr="Processor with solid fill">
            <a:extLst>
              <a:ext uri="{FF2B5EF4-FFF2-40B4-BE49-F238E27FC236}">
                <a16:creationId xmlns:a16="http://schemas.microsoft.com/office/drawing/2014/main" id="{952494F1-1820-61EA-C58A-5AC222D222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87521" y="3369129"/>
            <a:ext cx="914400" cy="9144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3FBDF8-E756-C6CE-88E3-9EA8C56D76CE}"/>
              </a:ext>
            </a:extLst>
          </p:cNvPr>
          <p:cNvCxnSpPr>
            <a:cxnSpLocks/>
          </p:cNvCxnSpPr>
          <p:nvPr/>
        </p:nvCxnSpPr>
        <p:spPr>
          <a:xfrm>
            <a:off x="7073959" y="3826329"/>
            <a:ext cx="902322" cy="0"/>
          </a:xfrm>
          <a:prstGeom prst="straightConnector1">
            <a:avLst/>
          </a:prstGeom>
          <a:ln w="25400">
            <a:solidFill>
              <a:schemeClr val="accent4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 descr="Address Book with solid fill">
            <a:extLst>
              <a:ext uri="{FF2B5EF4-FFF2-40B4-BE49-F238E27FC236}">
                <a16:creationId xmlns:a16="http://schemas.microsoft.com/office/drawing/2014/main" id="{9128FC04-7B14-B170-53E6-05AA10D1ADE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52012" y="2340427"/>
            <a:ext cx="914400" cy="914400"/>
          </a:xfrm>
          <a:prstGeom prst="rect">
            <a:avLst/>
          </a:prstGeom>
        </p:spPr>
      </p:pic>
      <p:pic>
        <p:nvPicPr>
          <p:cNvPr id="25" name="Graphic 24" descr="Address Book with solid fill">
            <a:extLst>
              <a:ext uri="{FF2B5EF4-FFF2-40B4-BE49-F238E27FC236}">
                <a16:creationId xmlns:a16="http://schemas.microsoft.com/office/drawing/2014/main" id="{0A76E796-35AE-0CA9-30EA-EF28C367205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815738" y="4321630"/>
            <a:ext cx="914400" cy="9144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981C7E5-6453-0E6B-181D-435DD6CF62B0}"/>
              </a:ext>
            </a:extLst>
          </p:cNvPr>
          <p:cNvCxnSpPr>
            <a:cxnSpLocks/>
          </p:cNvCxnSpPr>
          <p:nvPr/>
        </p:nvCxnSpPr>
        <p:spPr>
          <a:xfrm flipV="1">
            <a:off x="9001921" y="3184071"/>
            <a:ext cx="813817" cy="484414"/>
          </a:xfrm>
          <a:prstGeom prst="straightConnector1">
            <a:avLst/>
          </a:prstGeom>
          <a:ln w="25400">
            <a:solidFill>
              <a:schemeClr val="accent4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1E228EC-E2AA-859E-0368-CA497992F4FA}"/>
              </a:ext>
            </a:extLst>
          </p:cNvPr>
          <p:cNvCxnSpPr>
            <a:cxnSpLocks/>
          </p:cNvCxnSpPr>
          <p:nvPr/>
        </p:nvCxnSpPr>
        <p:spPr>
          <a:xfrm>
            <a:off x="9049663" y="3984169"/>
            <a:ext cx="861330" cy="435430"/>
          </a:xfrm>
          <a:prstGeom prst="straightConnector1">
            <a:avLst/>
          </a:prstGeom>
          <a:ln w="25400">
            <a:solidFill>
              <a:schemeClr val="accent4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C22972D-3408-1911-C1C9-1D3B092EC0E1}"/>
              </a:ext>
            </a:extLst>
          </p:cNvPr>
          <p:cNvSpPr txBox="1"/>
          <p:nvPr/>
        </p:nvSpPr>
        <p:spPr>
          <a:xfrm>
            <a:off x="3465512" y="5325839"/>
            <a:ext cx="2710543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accent3"/>
                </a:solidFill>
              </a:rPr>
              <a:t>Same application</a:t>
            </a:r>
            <a:br>
              <a:rPr lang="en-US" sz="2400" dirty="0">
                <a:solidFill>
                  <a:schemeClr val="accent3"/>
                </a:solidFill>
              </a:rPr>
            </a:br>
            <a:r>
              <a:rPr lang="en-US" sz="2400" dirty="0">
                <a:solidFill>
                  <a:schemeClr val="accent3"/>
                </a:solidFill>
              </a:rPr>
              <a:t>Backup server</a:t>
            </a:r>
            <a:br>
              <a:rPr lang="en-US" sz="2400" dirty="0">
                <a:solidFill>
                  <a:schemeClr val="accent3"/>
                </a:solidFill>
              </a:rPr>
            </a:br>
            <a:r>
              <a:rPr lang="en-US" sz="2400" dirty="0">
                <a:solidFill>
                  <a:schemeClr val="accent3"/>
                </a:solidFill>
              </a:rPr>
              <a:t>Level 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E377A8-9339-61A0-D0AE-DFAD70CF3EE7}"/>
              </a:ext>
            </a:extLst>
          </p:cNvPr>
          <p:cNvSpPr txBox="1"/>
          <p:nvPr/>
        </p:nvSpPr>
        <p:spPr>
          <a:xfrm>
            <a:off x="9423852" y="5304069"/>
            <a:ext cx="169817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accent4"/>
                </a:solidFill>
              </a:rPr>
              <a:t>Backup</a:t>
            </a:r>
            <a:br>
              <a:rPr lang="en-US" sz="2400" dirty="0">
                <a:solidFill>
                  <a:schemeClr val="accent4"/>
                </a:solidFill>
              </a:rPr>
            </a:br>
            <a:r>
              <a:rPr lang="en-US" sz="2400" dirty="0">
                <a:solidFill>
                  <a:schemeClr val="accent4"/>
                </a:solidFill>
              </a:rPr>
              <a:t>application</a:t>
            </a:r>
            <a:br>
              <a:rPr lang="en-US" sz="2400" dirty="0">
                <a:solidFill>
                  <a:schemeClr val="accent4"/>
                </a:solidFill>
              </a:rPr>
            </a:br>
            <a:r>
              <a:rPr lang="en-US" sz="2400" dirty="0">
                <a:solidFill>
                  <a:schemeClr val="accent4"/>
                </a:solidFill>
              </a:rPr>
              <a:t>Level 7</a:t>
            </a:r>
          </a:p>
        </p:txBody>
      </p:sp>
      <p:pic>
        <p:nvPicPr>
          <p:cNvPr id="33" name="Graphic 32" descr="Adhesive Bandage with solid fill">
            <a:extLst>
              <a:ext uri="{FF2B5EF4-FFF2-40B4-BE49-F238E27FC236}">
                <a16:creationId xmlns:a16="http://schemas.microsoft.com/office/drawing/2014/main" id="{4B431F6B-0C94-4612-034D-824E4368B9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427310" y="2364920"/>
            <a:ext cx="914400" cy="914400"/>
          </a:xfrm>
          <a:prstGeom prst="rect">
            <a:avLst/>
          </a:prstGeom>
        </p:spPr>
      </p:pic>
      <p:pic>
        <p:nvPicPr>
          <p:cNvPr id="34" name="Graphic 33" descr="Adhesive Bandage with solid fill">
            <a:extLst>
              <a:ext uri="{FF2B5EF4-FFF2-40B4-BE49-F238E27FC236}">
                <a16:creationId xmlns:a16="http://schemas.microsoft.com/office/drawing/2014/main" id="{A7308D89-33D0-CF09-9859-80F3EA7329C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752012" y="23186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0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13C3D-922C-B302-7100-CB180AD9F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protocols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A7B577-833E-67C6-E1DF-A271E46E97AA}"/>
              </a:ext>
            </a:extLst>
          </p:cNvPr>
          <p:cNvSpPr txBox="1"/>
          <p:nvPr/>
        </p:nvSpPr>
        <p:spPr>
          <a:xfrm>
            <a:off x="1654629" y="1817914"/>
            <a:ext cx="8360228" cy="408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altLang="nl-NL" sz="3000" dirty="0"/>
              <a:t>Network layer</a:t>
            </a:r>
          </a:p>
          <a:p>
            <a:pPr marL="914400" lvl="1" indent="-457200" eaLnBrk="1" hangingPunct="1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altLang="nl-NL" sz="2800" dirty="0"/>
              <a:t>Internet Protocol (IP) -&gt; Knows where a computer can be reached.</a:t>
            </a:r>
            <a:br>
              <a:rPr lang="en-US" altLang="nl-NL" sz="2800" dirty="0"/>
            </a:br>
            <a:endParaRPr lang="en-US" altLang="nl-NL" sz="2600" dirty="0"/>
          </a:p>
          <a:p>
            <a:pPr marL="457200" indent="-457200" eaLnBrk="1" hangingPunct="1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altLang="nl-NL" sz="3000" dirty="0"/>
              <a:t>Transport layer</a:t>
            </a:r>
          </a:p>
          <a:p>
            <a:pPr marL="914400" lvl="1" indent="-457200" eaLnBrk="1" hangingPunct="1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altLang="nl-NL" sz="2800" dirty="0"/>
              <a:t>Transport Control Protocol (TCP) -&gt; Reliable delivery.</a:t>
            </a:r>
          </a:p>
          <a:p>
            <a:pPr marL="914400" lvl="1" indent="-457200" eaLnBrk="1" hangingPunct="1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altLang="nl-NL" sz="2800" dirty="0"/>
              <a:t>User Datagram Protocol (UDP) -&gt; Best effort delivery</a:t>
            </a:r>
            <a:br>
              <a:rPr lang="en-US" altLang="nl-NL" sz="2800" dirty="0"/>
            </a:br>
            <a:endParaRPr lang="en-US" altLang="nl-NL" sz="2800" dirty="0"/>
          </a:p>
          <a:p>
            <a:pPr marL="457200" indent="-457200" eaLnBrk="1" hangingPunct="1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altLang="nl-NL" sz="3000" dirty="0"/>
              <a:t>Application Layer</a:t>
            </a:r>
          </a:p>
          <a:p>
            <a:pPr marL="914400" lvl="1" indent="-457200" eaLnBrk="1" hangingPunct="1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altLang="nl-NL" sz="2800" dirty="0" err="1"/>
              <a:t>HyperText</a:t>
            </a:r>
            <a:r>
              <a:rPr lang="en-US" altLang="nl-NL" sz="2800" dirty="0"/>
              <a:t> Transfer Protocol (HTTP)</a:t>
            </a: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4821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DBE5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DBE5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27090-55BF-0CB6-06CE-ADC35E5AF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18874-6D8A-E540-74E1-9FE05976B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a URL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1DB7EC-7184-5B31-2856-9C84A1533F8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Connecting to a URL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B97A70-52DF-854C-EFAB-7151FCF04B5F}"/>
              </a:ext>
            </a:extLst>
          </p:cNvPr>
          <p:cNvSpPr/>
          <p:nvPr/>
        </p:nvSpPr>
        <p:spPr>
          <a:xfrm>
            <a:off x="1521942" y="1715883"/>
            <a:ext cx="6126350" cy="441327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 dirty="0">
                <a:solidFill>
                  <a:srgbClr val="569CD6"/>
                </a:solidFill>
                <a:latin typeface="Menlo"/>
                <a:ea typeface="Menlo"/>
                <a:cs typeface="Menlo"/>
              </a:rPr>
              <a:t>public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200" dirty="0">
                <a:solidFill>
                  <a:srgbClr val="569CD6"/>
                </a:solidFill>
                <a:latin typeface="Menlo"/>
                <a:ea typeface="Menlo"/>
                <a:cs typeface="Menlo"/>
              </a:rPr>
              <a:t>class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200" dirty="0" err="1">
                <a:solidFill>
                  <a:srgbClr val="4EC9B0"/>
                </a:solidFill>
                <a:latin typeface="Menlo"/>
                <a:ea typeface="Menlo"/>
                <a:cs typeface="Menlo"/>
              </a:rPr>
              <a:t>ConnectToUrl</a:t>
            </a:r>
            <a:r>
              <a:rPr lang="en-US" sz="1200" dirty="0">
                <a:solidFill>
                  <a:srgbClr val="4EC9B0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{</a:t>
            </a:r>
            <a:br>
              <a:rPr lang="en-US" sz="1200" dirty="0"/>
            </a:br>
            <a:endParaRPr lang="en-US" sz="1200" dirty="0"/>
          </a:p>
          <a:p>
            <a:r>
              <a:rPr lang="en-US" sz="1200" dirty="0">
                <a:solidFill>
                  <a:srgbClr val="569CD6"/>
                </a:solidFill>
                <a:latin typeface="Menlo"/>
                <a:ea typeface="Menlo"/>
                <a:cs typeface="Menlo"/>
              </a:rPr>
              <a:t>  public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200" dirty="0">
                <a:solidFill>
                  <a:srgbClr val="569CD6"/>
                </a:solidFill>
                <a:latin typeface="Menlo"/>
                <a:ea typeface="Menlo"/>
                <a:cs typeface="Menlo"/>
              </a:rPr>
              <a:t>static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200" dirty="0">
                <a:solidFill>
                  <a:srgbClr val="4EC9B0"/>
                </a:solidFill>
                <a:latin typeface="Menlo"/>
                <a:ea typeface="Menlo"/>
                <a:cs typeface="Menlo"/>
              </a:rPr>
              <a:t>void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200" dirty="0">
                <a:solidFill>
                  <a:srgbClr val="DCDCAA"/>
                </a:solidFill>
                <a:latin typeface="Menlo"/>
                <a:ea typeface="Menlo"/>
                <a:cs typeface="Menlo"/>
              </a:rPr>
              <a:t>main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(</a:t>
            </a:r>
            <a:r>
              <a:rPr lang="en-US" sz="1200" dirty="0">
                <a:solidFill>
                  <a:srgbClr val="4EC9B0"/>
                </a:solidFill>
                <a:latin typeface="Menlo"/>
                <a:ea typeface="Menlo"/>
                <a:cs typeface="Menlo"/>
              </a:rPr>
              <a:t>String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200" dirty="0" err="1">
                <a:solidFill>
                  <a:srgbClr val="9CDCFE"/>
                </a:solidFill>
                <a:latin typeface="Menlo"/>
                <a:ea typeface="Menlo"/>
                <a:cs typeface="Menlo"/>
              </a:rPr>
              <a:t>args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[]) </a:t>
            </a:r>
            <a:r>
              <a:rPr lang="en-US" sz="1200" dirty="0">
                <a:solidFill>
                  <a:srgbClr val="569CD6"/>
                </a:solidFill>
                <a:latin typeface="Menlo"/>
                <a:ea typeface="Menlo"/>
                <a:cs typeface="Menlo"/>
              </a:rPr>
              <a:t>throws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200" dirty="0">
                <a:solidFill>
                  <a:srgbClr val="4EC9B0"/>
                </a:solidFill>
                <a:latin typeface="Menlo"/>
                <a:ea typeface="Menlo"/>
                <a:cs typeface="Menlo"/>
              </a:rPr>
              <a:t>Exception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{</a:t>
            </a:r>
          </a:p>
          <a:p>
            <a:pPr>
              <a:lnSpc>
                <a:spcPts val="1350"/>
              </a:lnSpc>
              <a:buNone/>
            </a:pP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   </a:t>
            </a:r>
            <a:r>
              <a:rPr lang="en-US" sz="1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try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>
              <a:lnSpc>
                <a:spcPts val="1350"/>
              </a:lnSpc>
              <a:buNone/>
            </a:pPr>
            <a:endParaRPr lang="en-US" sz="12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    URL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myURL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URI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"http://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example.com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/"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toURL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pPr>
              <a:lnSpc>
                <a:spcPts val="1350"/>
              </a:lnSpc>
              <a:buNone/>
            </a:pPr>
            <a:endParaRPr lang="en-US" sz="12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endParaRPr lang="en-US" sz="12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URLConnection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myURLConnection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myURL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openConnection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myURLConnection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connect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pPr>
              <a:lnSpc>
                <a:spcPts val="1350"/>
              </a:lnSpc>
              <a:buNone/>
            </a:pPr>
            <a:endParaRPr lang="en-US" sz="12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  </a:t>
            </a:r>
          </a:p>
          <a:p>
            <a:pPr>
              <a:lnSpc>
                <a:spcPts val="1350"/>
              </a:lnSpc>
            </a:pPr>
            <a:endParaRPr lang="en-US" sz="12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CCCCCC"/>
                </a:solidFill>
                <a:latin typeface="Menlo" panose="020B0609030804020204" pitchFamily="49" charset="0"/>
              </a:rPr>
              <a:t>      </a:t>
            </a:r>
            <a:r>
              <a:rPr lang="en-US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myURLConnection</a:t>
            </a:r>
            <a:r>
              <a:rPr lang="en-US" sz="1200" dirty="0" err="1">
                <a:solidFill>
                  <a:srgbClr val="CCCCCC"/>
                </a:solidFill>
                <a:latin typeface="Menlo" panose="020B0609030804020204" pitchFamily="49" charset="0"/>
              </a:rPr>
              <a:t>.</a:t>
            </a:r>
            <a:r>
              <a:rPr lang="en-US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getInputStream</a:t>
            </a:r>
            <a:r>
              <a:rPr lang="en-US" sz="1200" dirty="0">
                <a:solidFill>
                  <a:srgbClr val="CCCCCC"/>
                </a:solidFill>
                <a:latin typeface="Menlo" panose="020B0609030804020204" pitchFamily="49" charset="0"/>
              </a:rPr>
              <a:t>();</a:t>
            </a:r>
          </a:p>
          <a:p>
            <a:pPr>
              <a:lnSpc>
                <a:spcPts val="1350"/>
              </a:lnSpc>
            </a:pPr>
            <a:endParaRPr lang="en-US" sz="12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dirty="0">
                <a:solidFill>
                  <a:srgbClr val="CCCCCC"/>
                </a:solidFill>
                <a:latin typeface="Menlo" panose="020B0609030804020204" pitchFamily="49" charset="0"/>
              </a:rPr>
              <a:t>    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 </a:t>
            </a:r>
            <a:r>
              <a:rPr lang="en-US" sz="1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catch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URISyntaxException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     // new URL() failed</a:t>
            </a:r>
            <a:endParaRPr lang="en-US" sz="12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} </a:t>
            </a:r>
            <a:r>
              <a:rPr lang="en-US" sz="1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catch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IOException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     // </a:t>
            </a:r>
            <a:r>
              <a:rPr lang="en-US" sz="1200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openConnection</a:t>
            </a:r>
            <a:r>
              <a:rPr lang="en-US" sz="12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() failed</a:t>
            </a:r>
            <a:endParaRPr lang="en-US" sz="12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}</a:t>
            </a:r>
            <a:endParaRPr lang="en-US" sz="1200" dirty="0"/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pPr>
              <a:lnSpc>
                <a:spcPts val="1350"/>
              </a:lnSpc>
              <a:buNone/>
            </a:pPr>
            <a:endParaRPr lang="en-US" sz="12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solidFill>
                <a:srgbClr val="569CD6"/>
              </a:solidFill>
              <a:latin typeface="Corbel"/>
              <a:ea typeface="Menlo"/>
              <a:cs typeface="Menl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62164A-6D05-FF77-2B6A-454CC32871B1}"/>
              </a:ext>
            </a:extLst>
          </p:cNvPr>
          <p:cNvSpPr txBox="1"/>
          <p:nvPr/>
        </p:nvSpPr>
        <p:spPr>
          <a:xfrm>
            <a:off x="7195457" y="2190524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E35F5F"/>
                </a:solidFill>
              </a:rPr>
              <a:t>URL and URI are the classes needed to build and represent an internet address.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22EF41D-A585-12C7-ABC3-E816903D092B}"/>
                  </a:ext>
                </a:extLst>
              </p14:cNvPr>
              <p14:cNvContentPartPr/>
              <p14:nvPr/>
            </p14:nvContentPartPr>
            <p14:xfrm>
              <a:off x="1518767" y="3063189"/>
              <a:ext cx="6126350" cy="626444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22EF41D-A585-12C7-ABC3-E816903D092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09767" y="3054188"/>
                <a:ext cx="6143990" cy="6440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36B04BF-CD0D-A9AF-9970-21853D7F7822}"/>
                  </a:ext>
                </a:extLst>
              </p14:cNvPr>
              <p14:cNvContentPartPr/>
              <p14:nvPr/>
            </p14:nvContentPartPr>
            <p14:xfrm>
              <a:off x="2027857" y="2454924"/>
              <a:ext cx="5114520" cy="569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36B04BF-CD0D-A9AF-9970-21853D7F782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18857" y="2445924"/>
                <a:ext cx="5132160" cy="58752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61865B8-B3F0-A1A7-F3B3-AB17EE014027}"/>
              </a:ext>
            </a:extLst>
          </p:cNvPr>
          <p:cNvSpPr txBox="1"/>
          <p:nvPr/>
        </p:nvSpPr>
        <p:spPr>
          <a:xfrm>
            <a:off x="7683740" y="3126830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 err="1">
                <a:solidFill>
                  <a:srgbClr val="E35F5F"/>
                </a:solidFill>
              </a:rPr>
              <a:t>URLConnection</a:t>
            </a:r>
            <a:r>
              <a:rPr lang="en-US" sz="2000" dirty="0">
                <a:solidFill>
                  <a:srgbClr val="E35F5F"/>
                </a:solidFill>
              </a:rPr>
              <a:t> is the class needed to establish the connection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FD9EA28-B320-6C17-9443-A953C94B473A}"/>
                  </a:ext>
                </a:extLst>
              </p14:cNvPr>
              <p14:cNvContentPartPr/>
              <p14:nvPr/>
            </p14:nvContentPartPr>
            <p14:xfrm>
              <a:off x="1990731" y="3943560"/>
              <a:ext cx="3265560" cy="516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FD9EA28-B320-6C17-9443-A953C94B473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81731" y="3934560"/>
                <a:ext cx="3283200" cy="5346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6E96150-FA45-D916-D9AB-B5DDE5C75FD8}"/>
              </a:ext>
            </a:extLst>
          </p:cNvPr>
          <p:cNvSpPr txBox="1"/>
          <p:nvPr/>
        </p:nvSpPr>
        <p:spPr>
          <a:xfrm>
            <a:off x="5520388" y="4011897"/>
            <a:ext cx="4159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E35F5F"/>
                </a:solidFill>
              </a:rPr>
              <a:t>After the connection is established, we can use the input stream to get the data as seen before</a:t>
            </a:r>
          </a:p>
        </p:txBody>
      </p:sp>
    </p:spTree>
    <p:extLst>
      <p:ext uri="{BB962C8B-B14F-4D97-AF65-F5344CB8AC3E}">
        <p14:creationId xmlns:p14="http://schemas.microsoft.com/office/powerpoint/2010/main" val="175901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Practical information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dirty="0"/>
              <a:t>We have one assignment which will be graded at the end of the course, upon submission</a:t>
            </a:r>
          </a:p>
          <a:p>
            <a:pPr lvl="1"/>
            <a:r>
              <a:rPr lang="en-US" dirty="0"/>
              <a:t>After each lesson, you will be able to implement a part of the assignment</a:t>
            </a:r>
          </a:p>
          <a:p>
            <a:pPr lvl="1"/>
            <a:r>
              <a:rPr lang="en-US" dirty="0"/>
              <a:t>We recommend to do it gradually</a:t>
            </a:r>
          </a:p>
          <a:p>
            <a:r>
              <a:rPr lang="en-US" dirty="0"/>
              <a:t>At the beginning of each lesson, we will do a "refresher" of the previous topic. Come with a smartphone</a:t>
            </a:r>
          </a:p>
          <a:p>
            <a:r>
              <a:rPr lang="en-US" dirty="0"/>
              <a:t>Each lesson includes some practice. Be here with a laptop and enough battery</a:t>
            </a:r>
          </a:p>
          <a:p>
            <a:r>
              <a:rPr lang="en-US" dirty="0"/>
              <a:t>Tooling:</a:t>
            </a:r>
          </a:p>
          <a:p>
            <a:pPr lvl="1"/>
            <a:r>
              <a:rPr lang="en-US" dirty="0"/>
              <a:t>VS Code or IntelliJ Idea</a:t>
            </a:r>
          </a:p>
          <a:p>
            <a:pPr lvl="1"/>
            <a:r>
              <a:rPr lang="en-US" dirty="0"/>
              <a:t>Java 21</a:t>
            </a:r>
          </a:p>
          <a:p>
            <a:pPr lvl="1"/>
            <a:r>
              <a:rPr lang="en-US" dirty="0"/>
              <a:t>Git</a:t>
            </a:r>
          </a:p>
          <a:p>
            <a:pPr lvl="1"/>
            <a:r>
              <a:rPr lang="en-US" dirty="0"/>
              <a:t>Setup everything by using the "cook-books" from oop-2: </a:t>
            </a:r>
            <a:br>
              <a:rPr lang="en-US" dirty="0"/>
            </a:br>
            <a:r>
              <a:rPr lang="en-US" dirty="0">
                <a:hlinkClick r:id="rId2"/>
              </a:rPr>
              <a:t>https://appliedmath.toi.inholland.nl/oop-2-code-projects/cook-books</a:t>
            </a: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9A1E3-7019-7BE1-82D6-A776C3A45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230A6-0E53-6DF9-C1DA-905E66811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Shortcut: reading from a URL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D6AFCC-2E21-E302-CD9C-6FCBD14D0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Reading from a URL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121D3B-710F-9A6F-665C-3B0045457AAA}"/>
              </a:ext>
            </a:extLst>
          </p:cNvPr>
          <p:cNvSpPr/>
          <p:nvPr/>
        </p:nvSpPr>
        <p:spPr>
          <a:xfrm>
            <a:off x="1521942" y="1715883"/>
            <a:ext cx="6126350" cy="441327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 dirty="0">
                <a:solidFill>
                  <a:srgbClr val="569CD6"/>
                </a:solidFill>
                <a:latin typeface="Menlo"/>
                <a:ea typeface="Menlo"/>
                <a:cs typeface="Menlo"/>
              </a:rPr>
              <a:t>public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200" dirty="0">
                <a:solidFill>
                  <a:srgbClr val="569CD6"/>
                </a:solidFill>
                <a:latin typeface="Menlo"/>
                <a:ea typeface="Menlo"/>
                <a:cs typeface="Menlo"/>
              </a:rPr>
              <a:t>class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200" dirty="0" err="1">
                <a:solidFill>
                  <a:srgbClr val="4EC9B0"/>
                </a:solidFill>
                <a:latin typeface="Menlo"/>
                <a:ea typeface="Menlo"/>
                <a:cs typeface="Menlo"/>
              </a:rPr>
              <a:t>ConnectToUrl</a:t>
            </a:r>
            <a:r>
              <a:rPr lang="en-US" sz="1200" dirty="0">
                <a:solidFill>
                  <a:srgbClr val="4EC9B0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{</a:t>
            </a:r>
            <a:br>
              <a:rPr lang="en-US" sz="1200" dirty="0"/>
            </a:br>
            <a:endParaRPr lang="en-US" sz="1200" dirty="0"/>
          </a:p>
          <a:p>
            <a:r>
              <a:rPr lang="en-US" sz="1200" dirty="0">
                <a:solidFill>
                  <a:srgbClr val="569CD6"/>
                </a:solidFill>
                <a:latin typeface="Menlo"/>
                <a:ea typeface="Menlo"/>
                <a:cs typeface="Menlo"/>
              </a:rPr>
              <a:t>  public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200" dirty="0">
                <a:solidFill>
                  <a:srgbClr val="569CD6"/>
                </a:solidFill>
                <a:latin typeface="Menlo"/>
                <a:ea typeface="Menlo"/>
                <a:cs typeface="Menlo"/>
              </a:rPr>
              <a:t>static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200" dirty="0">
                <a:solidFill>
                  <a:srgbClr val="4EC9B0"/>
                </a:solidFill>
                <a:latin typeface="Menlo"/>
                <a:ea typeface="Menlo"/>
                <a:cs typeface="Menlo"/>
              </a:rPr>
              <a:t>void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200" dirty="0">
                <a:solidFill>
                  <a:srgbClr val="DCDCAA"/>
                </a:solidFill>
                <a:latin typeface="Menlo"/>
                <a:ea typeface="Menlo"/>
                <a:cs typeface="Menlo"/>
              </a:rPr>
              <a:t>main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(</a:t>
            </a:r>
            <a:r>
              <a:rPr lang="en-US" sz="1200" dirty="0">
                <a:solidFill>
                  <a:srgbClr val="4EC9B0"/>
                </a:solidFill>
                <a:latin typeface="Menlo"/>
                <a:ea typeface="Menlo"/>
                <a:cs typeface="Menlo"/>
              </a:rPr>
              <a:t>String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200" dirty="0" err="1">
                <a:solidFill>
                  <a:srgbClr val="9CDCFE"/>
                </a:solidFill>
                <a:latin typeface="Menlo"/>
                <a:ea typeface="Menlo"/>
                <a:cs typeface="Menlo"/>
              </a:rPr>
              <a:t>args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[]) </a:t>
            </a:r>
            <a:r>
              <a:rPr lang="en-US" sz="1200" dirty="0">
                <a:solidFill>
                  <a:srgbClr val="569CD6"/>
                </a:solidFill>
                <a:latin typeface="Menlo"/>
                <a:ea typeface="Menlo"/>
                <a:cs typeface="Menlo"/>
              </a:rPr>
              <a:t>throws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200" dirty="0">
                <a:solidFill>
                  <a:srgbClr val="4EC9B0"/>
                </a:solidFill>
                <a:latin typeface="Menlo"/>
                <a:ea typeface="Menlo"/>
                <a:cs typeface="Menlo"/>
              </a:rPr>
              <a:t>Exception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{</a:t>
            </a: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  URL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oracle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URI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create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"http://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www.oracle.com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/"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toURL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BufferedReader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BufferedReader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            new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InputStreamReader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oracle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openStream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()));</a:t>
            </a:r>
          </a:p>
          <a:p>
            <a:pPr>
              <a:lnSpc>
                <a:spcPts val="1350"/>
              </a:lnSpc>
              <a:buNone/>
            </a:pPr>
            <a:b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inputLine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while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((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inputLine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readLine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()) 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!=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System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inputLine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lnSpc>
                <a:spcPts val="1350"/>
              </a:lnSpc>
              <a:buNone/>
            </a:pPr>
            <a:r>
              <a:rPr lang="en-US" sz="1200" dirty="0">
                <a:solidFill>
                  <a:srgbClr val="CCCCCC"/>
                </a:solidFill>
                <a:latin typeface="Menlo" panose="020B0609030804020204" pitchFamily="49" charset="0"/>
              </a:rPr>
              <a:t>    }</a:t>
            </a:r>
            <a:endParaRPr lang="en-US" sz="12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close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();</a:t>
            </a:r>
            <a:endParaRPr lang="en-US" sz="1200" dirty="0">
              <a:solidFill>
                <a:srgbClr val="CCCCCC"/>
              </a:solidFill>
              <a:latin typeface="Menlo"/>
              <a:ea typeface="Menlo"/>
              <a:cs typeface="Menlo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pPr>
              <a:lnSpc>
                <a:spcPts val="1350"/>
              </a:lnSpc>
              <a:buNone/>
            </a:pPr>
            <a:endParaRPr lang="en-US" sz="12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solidFill>
                <a:srgbClr val="569CD6"/>
              </a:solidFill>
              <a:latin typeface="Corbel"/>
              <a:ea typeface="Menlo"/>
              <a:cs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95170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BC6A9-C051-1666-7F6B-1FDD96B17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2332F-A3EF-6246-59EB-87DDE742A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a URL – get “private”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90EC12-111A-2BE4-0F7F-B56775D98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Connecting to a URL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6D0ABB-F430-A9D5-47CF-2FD6123F54ED}"/>
              </a:ext>
            </a:extLst>
          </p:cNvPr>
          <p:cNvSpPr/>
          <p:nvPr/>
        </p:nvSpPr>
        <p:spPr>
          <a:xfrm>
            <a:off x="1521942" y="1715883"/>
            <a:ext cx="6126350" cy="441327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 dirty="0">
                <a:solidFill>
                  <a:srgbClr val="569CD6"/>
                </a:solidFill>
                <a:latin typeface="Menlo"/>
                <a:ea typeface="Menlo"/>
                <a:cs typeface="Menlo"/>
              </a:rPr>
              <a:t>public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200" dirty="0">
                <a:solidFill>
                  <a:srgbClr val="569CD6"/>
                </a:solidFill>
                <a:latin typeface="Menlo"/>
                <a:ea typeface="Menlo"/>
                <a:cs typeface="Menlo"/>
              </a:rPr>
              <a:t>class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200" dirty="0" err="1">
                <a:solidFill>
                  <a:srgbClr val="4EC9B0"/>
                </a:solidFill>
                <a:latin typeface="Menlo"/>
                <a:ea typeface="Menlo"/>
                <a:cs typeface="Menlo"/>
              </a:rPr>
              <a:t>ConnectToUrl</a:t>
            </a:r>
            <a:r>
              <a:rPr lang="en-US" sz="1200" dirty="0">
                <a:solidFill>
                  <a:srgbClr val="4EC9B0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{</a:t>
            </a:r>
            <a:br>
              <a:rPr lang="en-US" sz="1200" dirty="0"/>
            </a:br>
            <a:endParaRPr lang="en-US" sz="1200" dirty="0"/>
          </a:p>
          <a:p>
            <a:r>
              <a:rPr lang="en-US" sz="1200" dirty="0">
                <a:solidFill>
                  <a:srgbClr val="569CD6"/>
                </a:solidFill>
                <a:latin typeface="Menlo"/>
                <a:ea typeface="Menlo"/>
                <a:cs typeface="Menlo"/>
              </a:rPr>
              <a:t>  public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200" dirty="0">
                <a:solidFill>
                  <a:srgbClr val="569CD6"/>
                </a:solidFill>
                <a:latin typeface="Menlo"/>
                <a:ea typeface="Menlo"/>
                <a:cs typeface="Menlo"/>
              </a:rPr>
              <a:t>static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200" dirty="0">
                <a:solidFill>
                  <a:srgbClr val="4EC9B0"/>
                </a:solidFill>
                <a:latin typeface="Menlo"/>
                <a:ea typeface="Menlo"/>
                <a:cs typeface="Menlo"/>
              </a:rPr>
              <a:t>void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200" dirty="0">
                <a:solidFill>
                  <a:srgbClr val="DCDCAA"/>
                </a:solidFill>
                <a:latin typeface="Menlo"/>
                <a:ea typeface="Menlo"/>
                <a:cs typeface="Menlo"/>
              </a:rPr>
              <a:t>main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(</a:t>
            </a:r>
            <a:r>
              <a:rPr lang="en-US" sz="1200" dirty="0">
                <a:solidFill>
                  <a:srgbClr val="4EC9B0"/>
                </a:solidFill>
                <a:latin typeface="Menlo"/>
                <a:ea typeface="Menlo"/>
                <a:cs typeface="Menlo"/>
              </a:rPr>
              <a:t>String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200" dirty="0" err="1">
                <a:solidFill>
                  <a:srgbClr val="9CDCFE"/>
                </a:solidFill>
                <a:latin typeface="Menlo"/>
                <a:ea typeface="Menlo"/>
                <a:cs typeface="Menlo"/>
              </a:rPr>
              <a:t>args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[]) </a:t>
            </a:r>
            <a:r>
              <a:rPr lang="en-US" sz="1200" dirty="0">
                <a:solidFill>
                  <a:srgbClr val="569CD6"/>
                </a:solidFill>
                <a:latin typeface="Menlo"/>
                <a:ea typeface="Menlo"/>
                <a:cs typeface="Menlo"/>
              </a:rPr>
              <a:t>throws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200" dirty="0">
                <a:solidFill>
                  <a:srgbClr val="4EC9B0"/>
                </a:solidFill>
                <a:latin typeface="Menlo"/>
                <a:ea typeface="Menlo"/>
                <a:cs typeface="Menlo"/>
              </a:rPr>
              <a:t>Exception</a:t>
            </a: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{</a:t>
            </a:r>
          </a:p>
          <a:p>
            <a:pPr>
              <a:lnSpc>
                <a:spcPts val="1350"/>
              </a:lnSpc>
              <a:buNone/>
            </a:pPr>
            <a:r>
              <a:rPr lang="en-US" sz="12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   </a:t>
            </a:r>
            <a:r>
              <a:rPr lang="en-US" sz="1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try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>
              <a:lnSpc>
                <a:spcPts val="1350"/>
              </a:lnSpc>
              <a:buNone/>
            </a:pPr>
            <a:endParaRPr lang="en-US" sz="12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    URL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myURL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URI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"http://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example.com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/"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toURL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pPr>
              <a:lnSpc>
                <a:spcPts val="1350"/>
              </a:lnSpc>
              <a:buNone/>
            </a:pPr>
            <a:r>
              <a:rPr lang="en-US" sz="1200" dirty="0">
                <a:solidFill>
                  <a:srgbClr val="CCCCCC"/>
                </a:solidFill>
                <a:latin typeface="Menlo" panose="020B0609030804020204" pitchFamily="49" charset="0"/>
              </a:rPr>
              <a:t>      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URLConnection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myURLConnection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myURL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openConnection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9CDCFE"/>
                </a:solidFill>
                <a:latin typeface="Menlo" panose="020B0609030804020204" pitchFamily="49" charset="0"/>
              </a:rPr>
              <a:t>      </a:t>
            </a:r>
          </a:p>
          <a:p>
            <a:pPr>
              <a:lnSpc>
                <a:spcPts val="1350"/>
              </a:lnSpc>
            </a:pPr>
            <a:endParaRPr lang="en-US" sz="1200" b="0" dirty="0">
              <a:solidFill>
                <a:srgbClr val="9CDCFE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9CDCFE"/>
                </a:solidFill>
                <a:latin typeface="Menlo" panose="020B0609030804020204" pitchFamily="49" charset="0"/>
              </a:rPr>
              <a:t>     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httpURLConnection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setRequestProperty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"Authorization"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CCCCCC"/>
                </a:solidFill>
                <a:latin typeface="Menlo" panose="020B0609030804020204" pitchFamily="49" charset="0"/>
              </a:rPr>
              <a:t>                              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"Bearer 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secretApiKey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lnSpc>
                <a:spcPts val="1350"/>
              </a:lnSpc>
              <a:buNone/>
            </a:pPr>
            <a:endParaRPr lang="en-US" sz="12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myURLConnection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connect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();</a:t>
            </a:r>
            <a:endParaRPr lang="en-US" sz="12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CCCCCC"/>
                </a:solidFill>
                <a:latin typeface="Menlo" panose="020B0609030804020204" pitchFamily="49" charset="0"/>
              </a:rPr>
              <a:t>      </a:t>
            </a:r>
            <a:r>
              <a:rPr lang="en-US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myURLConnection</a:t>
            </a:r>
            <a:r>
              <a:rPr lang="en-US" sz="1200" dirty="0" err="1">
                <a:solidFill>
                  <a:srgbClr val="CCCCCC"/>
                </a:solidFill>
                <a:latin typeface="Menlo" panose="020B0609030804020204" pitchFamily="49" charset="0"/>
              </a:rPr>
              <a:t>.</a:t>
            </a:r>
            <a:r>
              <a:rPr lang="en-US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getInputStream</a:t>
            </a:r>
            <a:r>
              <a:rPr lang="en-US" sz="1200" dirty="0">
                <a:solidFill>
                  <a:srgbClr val="CCCCCC"/>
                </a:solidFill>
                <a:latin typeface="Menlo" panose="020B0609030804020204" pitchFamily="49" charset="0"/>
              </a:rPr>
              <a:t>();</a:t>
            </a:r>
          </a:p>
          <a:p>
            <a:pPr>
              <a:lnSpc>
                <a:spcPts val="1350"/>
              </a:lnSpc>
            </a:pPr>
            <a:endParaRPr lang="en-US" sz="12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dirty="0">
                <a:solidFill>
                  <a:srgbClr val="CCCCCC"/>
                </a:solidFill>
                <a:latin typeface="Menlo" panose="020B0609030804020204" pitchFamily="49" charset="0"/>
              </a:rPr>
              <a:t>    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 </a:t>
            </a:r>
            <a:r>
              <a:rPr lang="en-US" sz="1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catch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URISyntaxException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     // new URL() failed</a:t>
            </a:r>
            <a:endParaRPr lang="en-US" sz="12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} </a:t>
            </a:r>
            <a:r>
              <a:rPr lang="en-US" sz="1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catch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IOException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     // </a:t>
            </a:r>
            <a:r>
              <a:rPr lang="en-US" sz="1200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openConnection</a:t>
            </a:r>
            <a:r>
              <a:rPr lang="en-US" sz="12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() failed</a:t>
            </a:r>
            <a:endParaRPr lang="en-US" sz="12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}</a:t>
            </a:r>
            <a:endParaRPr lang="en-US" sz="1200" dirty="0"/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pPr>
              <a:lnSpc>
                <a:spcPts val="1350"/>
              </a:lnSpc>
              <a:buNone/>
            </a:pPr>
            <a:endParaRPr lang="en-US" sz="12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solidFill>
                <a:srgbClr val="569CD6"/>
              </a:solidFill>
              <a:latin typeface="Corbel"/>
              <a:ea typeface="Menlo"/>
              <a:cs typeface="Menl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AFCFF6-3612-BC91-F013-864020E6E09D}"/>
              </a:ext>
            </a:extLst>
          </p:cNvPr>
          <p:cNvSpPr txBox="1"/>
          <p:nvPr/>
        </p:nvSpPr>
        <p:spPr>
          <a:xfrm>
            <a:off x="7372559" y="3637794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E35F5F"/>
                </a:solidFill>
              </a:rPr>
              <a:t>Some online services require to use some authentication method, for example a secret API key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72B2694-DCDA-493A-1018-0C6B0FB79156}"/>
                  </a:ext>
                </a:extLst>
              </p14:cNvPr>
              <p14:cNvContentPartPr/>
              <p14:nvPr/>
            </p14:nvContentPartPr>
            <p14:xfrm>
              <a:off x="1733937" y="3145972"/>
              <a:ext cx="6172022" cy="687711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72B2694-DCDA-493A-1018-0C6B0FB7915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24937" y="3136971"/>
                <a:ext cx="6189663" cy="70535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487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028FF-C092-56F8-226A-93AB9C752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8B3A6-1008-58A5-D748-31D83D8A8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time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8AD1056-84E2-38F8-B314-AA3616D26B3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243" r="3243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345864-2877-9A09-A5DD-FF10919A28D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Let’s download an image and store it in our file system using input streams and output streams!</a:t>
            </a:r>
          </a:p>
        </p:txBody>
      </p:sp>
    </p:spTree>
    <p:extLst>
      <p:ext uri="{BB962C8B-B14F-4D97-AF65-F5344CB8AC3E}">
        <p14:creationId xmlns:p14="http://schemas.microsoft.com/office/powerpoint/2010/main" val="339896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7DD67-F749-0315-A0BC-E2E308D63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CFC813-8F63-E6F2-F246-024FADB0F770}"/>
              </a:ext>
            </a:extLst>
          </p:cNvPr>
          <p:cNvSpPr txBox="1"/>
          <p:nvPr/>
        </p:nvSpPr>
        <p:spPr>
          <a:xfrm>
            <a:off x="478971" y="1817914"/>
            <a:ext cx="11430000" cy="474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After each lesson, you get a piece of homework that serves as implementation of the final assignment.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Create a free account on </a:t>
            </a:r>
            <a:r>
              <a:rPr lang="en-US" sz="2400" dirty="0">
                <a:hlinkClick r:id="rId2"/>
              </a:rPr>
              <a:t>https://developer.themoviedb.org/</a:t>
            </a: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Understand how to retrieve data and specifically images from the movie </a:t>
            </a:r>
            <a:r>
              <a:rPr lang="en-US" sz="2400" dirty="0" err="1"/>
              <a:t>db</a:t>
            </a:r>
            <a:endParaRPr lang="en-US" sz="24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hlinkClick r:id="rId3"/>
              </a:rPr>
              <a:t>https://developer.themoviedb.org/docs/getting-started</a:t>
            </a:r>
            <a:endParaRPr lang="en-US" sz="24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https://developer.themoviedb.org/docs/image-basics</a:t>
            </a:r>
            <a:endParaRPr lang="en-US" sz="24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hlinkClick r:id="rId5"/>
              </a:rPr>
              <a:t>https://developer.themoviedb.org/reference/movie-images</a:t>
            </a: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Use the URL </a:t>
            </a:r>
            <a:r>
              <a:rPr lang="en-US" sz="2400" i="1" dirty="0"/>
              <a:t>https://api.themoviedb.org/3/movie/</a:t>
            </a:r>
            <a:r>
              <a:rPr lang="en-US" sz="2400" b="1" i="1" dirty="0"/>
              <a:t>{</a:t>
            </a:r>
            <a:r>
              <a:rPr lang="en-US" sz="2400" b="1" i="1" dirty="0" err="1"/>
              <a:t>movie_id</a:t>
            </a:r>
            <a:r>
              <a:rPr lang="en-US" sz="2400" b="1" i="1" dirty="0"/>
              <a:t>}</a:t>
            </a:r>
            <a:r>
              <a:rPr lang="en-US" sz="2400" i="1" dirty="0"/>
              <a:t>/images</a:t>
            </a:r>
            <a:r>
              <a:rPr lang="en-US" sz="2400" dirty="0"/>
              <a:t> to get the filename of the image and the URL </a:t>
            </a:r>
            <a:r>
              <a:rPr lang="en-US" sz="2400" i="1" dirty="0"/>
              <a:t>https://image.tmdb.org/t/p/w780/</a:t>
            </a:r>
            <a:r>
              <a:rPr lang="en-US" sz="2400" b="1" i="1" dirty="0"/>
              <a:t>{file_path} </a:t>
            </a:r>
            <a:r>
              <a:rPr lang="en-US" sz="2400" b="1" dirty="0"/>
              <a:t> </a:t>
            </a:r>
            <a:r>
              <a:rPr lang="en-US" sz="2400" dirty="0"/>
              <a:t>to download the image. Use the input stream and the output stream to store it in your file system as a file.</a:t>
            </a:r>
            <a:endParaRPr lang="en-US" sz="2400" b="1" i="1" dirty="0"/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962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/>
              <a:t>Input streams and output streams (reading and writing)</a:t>
            </a:r>
          </a:p>
        </p:txBody>
      </p:sp>
      <p:pic>
        <p:nvPicPr>
          <p:cNvPr id="3" name="Picture 2" descr="A diagram of data source&#10;&#10;AI-generated content may be incorrect.">
            <a:extLst>
              <a:ext uri="{FF2B5EF4-FFF2-40B4-BE49-F238E27FC236}">
                <a16:creationId xmlns:a16="http://schemas.microsoft.com/office/drawing/2014/main" id="{25CF100F-27C4-6AF7-A73F-5EA9A9AA1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709" y="1905000"/>
            <a:ext cx="6995409" cy="4267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F3B06-BFE0-C626-FF67-C6B6B77A5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Base classes for IO (input output)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0F7D6-2C6F-3E53-F9E4-14E345F55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  <a:latin typeface="Corbel"/>
              </a:rPr>
              <a:t>InputStream</a:t>
            </a:r>
            <a:r>
              <a:rPr lang="en-US" dirty="0">
                <a:solidFill>
                  <a:srgbClr val="FFFFFF"/>
                </a:solidFill>
                <a:latin typeface="Corbel"/>
              </a:rPr>
              <a:t> – abstract class to read raw data from a source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  <a:latin typeface="Corbel"/>
              </a:rPr>
              <a:t>OutputStream</a:t>
            </a:r>
            <a:r>
              <a:rPr lang="en-US" dirty="0">
                <a:solidFill>
                  <a:srgbClr val="FFFFFF"/>
                </a:solidFill>
                <a:latin typeface="Corbel"/>
              </a:rPr>
              <a:t> – abstract class to write raw data data to a target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Corbel"/>
              </a:rPr>
              <a:t>Reader – abstract class to read character streams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Corbel"/>
              </a:rPr>
              <a:t>Writer – abstract class to write character streams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25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6A803-5D07-0FCC-3900-A63F0CAE8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/>
              <a:t>Byte Streams</a:t>
            </a:r>
          </a:p>
        </p:txBody>
      </p:sp>
      <p:pic>
        <p:nvPicPr>
          <p:cNvPr id="4" name="Picture 3" descr="A blue background with white squares&#10;&#10;AI-generated content may be incorrect.">
            <a:extLst>
              <a:ext uri="{FF2B5EF4-FFF2-40B4-BE49-F238E27FC236}">
                <a16:creationId xmlns:a16="http://schemas.microsoft.com/office/drawing/2014/main" id="{5006C69E-2DE0-2028-81E5-84C785F38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13" y="2436654"/>
            <a:ext cx="4419599" cy="3203892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B7EF4-E5AC-B6C0-524D-93B64D6F0E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FileInputStream</a:t>
            </a:r>
            <a:r>
              <a:rPr lang="en-US"/>
              <a:t> and </a:t>
            </a:r>
            <a:r>
              <a:rPr lang="en-US" err="1"/>
              <a:t>FileOutputStream</a:t>
            </a:r>
            <a:r>
              <a:rPr lang="en-US"/>
              <a:t> work at byte level</a:t>
            </a:r>
          </a:p>
          <a:p>
            <a:r>
              <a:rPr lang="en-US"/>
              <a:t>Used for tight control over the operations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06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36588-7C56-E195-E51D-16ECE446D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87FF8-5395-92FC-0579-36871684A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Byte Streams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8B217F-A63C-649F-0D83-4D25227A4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Example on how to use the input stream and the output stream to copy a file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88DBB7-640A-72AC-7EBB-D3C294418729}"/>
              </a:ext>
            </a:extLst>
          </p:cNvPr>
          <p:cNvSpPr/>
          <p:nvPr/>
        </p:nvSpPr>
        <p:spPr>
          <a:xfrm>
            <a:off x="1521942" y="1715883"/>
            <a:ext cx="6126350" cy="441327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100" dirty="0">
                <a:solidFill>
                  <a:srgbClr val="569CD6"/>
                </a:solidFill>
                <a:latin typeface="Menlo"/>
                <a:ea typeface="Menlo"/>
                <a:cs typeface="Menlo"/>
              </a:rPr>
              <a:t>public</a:t>
            </a:r>
            <a:r>
              <a:rPr lang="en-US" sz="11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100" dirty="0">
                <a:solidFill>
                  <a:srgbClr val="569CD6"/>
                </a:solidFill>
                <a:latin typeface="Menlo"/>
                <a:ea typeface="Menlo"/>
                <a:cs typeface="Menlo"/>
              </a:rPr>
              <a:t>class</a:t>
            </a:r>
            <a:r>
              <a:rPr lang="en-US" sz="11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100" dirty="0" err="1">
                <a:solidFill>
                  <a:srgbClr val="4EC9B0"/>
                </a:solidFill>
                <a:latin typeface="Menlo"/>
                <a:ea typeface="Menlo"/>
                <a:cs typeface="Menlo"/>
              </a:rPr>
              <a:t>CopyFile</a:t>
            </a:r>
            <a:r>
              <a:rPr lang="en-US" sz="11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{</a:t>
            </a:r>
          </a:p>
          <a:p>
            <a:br>
              <a:rPr lang="en-US" sz="1100" dirty="0">
                <a:latin typeface="Menlo"/>
                <a:ea typeface="Menlo"/>
                <a:cs typeface="Menlo"/>
              </a:rPr>
            </a:br>
            <a:r>
              <a:rPr lang="en-US" sz="1100" dirty="0">
                <a:solidFill>
                  <a:srgbClr val="569CD6"/>
                </a:solidFill>
                <a:latin typeface="Menlo"/>
                <a:ea typeface="Menlo"/>
                <a:cs typeface="Menlo"/>
              </a:rPr>
              <a:t>  public</a:t>
            </a:r>
            <a:r>
              <a:rPr lang="en-US" sz="11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100" dirty="0">
                <a:solidFill>
                  <a:srgbClr val="569CD6"/>
                </a:solidFill>
                <a:latin typeface="Menlo"/>
                <a:ea typeface="Menlo"/>
                <a:cs typeface="Menlo"/>
              </a:rPr>
              <a:t>static</a:t>
            </a:r>
            <a:r>
              <a:rPr lang="en-US" sz="11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100" dirty="0">
                <a:solidFill>
                  <a:srgbClr val="4EC9B0"/>
                </a:solidFill>
                <a:latin typeface="Menlo"/>
                <a:ea typeface="Menlo"/>
                <a:cs typeface="Menlo"/>
              </a:rPr>
              <a:t>void</a:t>
            </a:r>
            <a:r>
              <a:rPr lang="en-US" sz="11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100" dirty="0">
                <a:solidFill>
                  <a:srgbClr val="DCDCAA"/>
                </a:solidFill>
                <a:latin typeface="Menlo"/>
                <a:ea typeface="Menlo"/>
                <a:cs typeface="Menlo"/>
              </a:rPr>
              <a:t>main</a:t>
            </a:r>
            <a:r>
              <a:rPr lang="en-US" sz="11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(</a:t>
            </a:r>
            <a:r>
              <a:rPr lang="en-US" sz="1100" dirty="0">
                <a:solidFill>
                  <a:srgbClr val="4EC9B0"/>
                </a:solidFill>
                <a:latin typeface="Menlo"/>
                <a:ea typeface="Menlo"/>
                <a:cs typeface="Menlo"/>
              </a:rPr>
              <a:t>String</a:t>
            </a:r>
            <a:r>
              <a:rPr lang="en-US" sz="11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100" dirty="0" err="1">
                <a:solidFill>
                  <a:srgbClr val="9CDCFE"/>
                </a:solidFill>
                <a:latin typeface="Menlo"/>
                <a:ea typeface="Menlo"/>
                <a:cs typeface="Menlo"/>
              </a:rPr>
              <a:t>args</a:t>
            </a:r>
            <a:r>
              <a:rPr lang="en-US" sz="11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[]) </a:t>
            </a:r>
            <a:r>
              <a:rPr lang="en-US" sz="1100" dirty="0">
                <a:solidFill>
                  <a:srgbClr val="569CD6"/>
                </a:solidFill>
                <a:latin typeface="Menlo"/>
                <a:ea typeface="Menlo"/>
                <a:cs typeface="Menlo"/>
              </a:rPr>
              <a:t>throws</a:t>
            </a:r>
            <a:r>
              <a:rPr lang="en-US" sz="11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100" dirty="0" err="1">
                <a:solidFill>
                  <a:srgbClr val="4EC9B0"/>
                </a:solidFill>
                <a:latin typeface="Menlo"/>
                <a:ea typeface="Menlo"/>
                <a:cs typeface="Menlo"/>
              </a:rPr>
              <a:t>IOException</a:t>
            </a:r>
            <a:r>
              <a:rPr lang="en-US" sz="11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{</a:t>
            </a:r>
            <a:br>
              <a:rPr lang="en-US" sz="1100" dirty="0">
                <a:latin typeface="Menlo"/>
                <a:ea typeface="Menlo"/>
                <a:cs typeface="Menlo"/>
              </a:rPr>
            </a:br>
            <a:r>
              <a:rPr lang="en-US" sz="1100" dirty="0">
                <a:solidFill>
                  <a:srgbClr val="4EC9B0"/>
                </a:solidFill>
                <a:latin typeface="Menlo"/>
                <a:ea typeface="Menlo"/>
                <a:cs typeface="Menlo"/>
              </a:rPr>
              <a:t>    </a:t>
            </a:r>
            <a:r>
              <a:rPr lang="en-US" sz="1100" dirty="0" err="1">
                <a:solidFill>
                  <a:srgbClr val="4EC9B0"/>
                </a:solidFill>
                <a:latin typeface="Menlo"/>
                <a:ea typeface="Menlo"/>
                <a:cs typeface="Menlo"/>
              </a:rPr>
              <a:t>InputStream</a:t>
            </a:r>
            <a:r>
              <a:rPr lang="en-US" sz="11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100" dirty="0">
                <a:solidFill>
                  <a:srgbClr val="9CDCFE"/>
                </a:solidFill>
                <a:latin typeface="Menlo"/>
                <a:ea typeface="Menlo"/>
                <a:cs typeface="Menlo"/>
              </a:rPr>
              <a:t>in</a:t>
            </a:r>
            <a:r>
              <a:rPr lang="en-US" sz="11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100" dirty="0">
                <a:solidFill>
                  <a:srgbClr val="D4D4D4"/>
                </a:solidFill>
                <a:latin typeface="Menlo"/>
                <a:ea typeface="Menlo"/>
                <a:cs typeface="Menlo"/>
              </a:rPr>
              <a:t>=</a:t>
            </a:r>
            <a:r>
              <a:rPr lang="en-US" sz="11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100" dirty="0">
                <a:solidFill>
                  <a:srgbClr val="569CD6"/>
                </a:solidFill>
                <a:latin typeface="Menlo"/>
                <a:ea typeface="Menlo"/>
                <a:cs typeface="Menlo"/>
              </a:rPr>
              <a:t>null</a:t>
            </a:r>
            <a:r>
              <a:rPr lang="en-US" sz="11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;</a:t>
            </a:r>
          </a:p>
          <a:p>
            <a:r>
              <a:rPr lang="en-US" sz="1100" dirty="0">
                <a:solidFill>
                  <a:srgbClr val="4EC9B0"/>
                </a:solidFill>
                <a:latin typeface="Menlo"/>
                <a:ea typeface="Menlo"/>
                <a:cs typeface="Menlo"/>
              </a:rPr>
              <a:t>    </a:t>
            </a:r>
            <a:r>
              <a:rPr lang="en-US" sz="1100" dirty="0" err="1">
                <a:solidFill>
                  <a:srgbClr val="4EC9B0"/>
                </a:solidFill>
                <a:latin typeface="Menlo"/>
                <a:ea typeface="Menlo"/>
                <a:cs typeface="Menlo"/>
              </a:rPr>
              <a:t>OutputStream</a:t>
            </a:r>
            <a:r>
              <a:rPr lang="en-US" sz="11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100" dirty="0">
                <a:solidFill>
                  <a:srgbClr val="9CDCFE"/>
                </a:solidFill>
                <a:latin typeface="Menlo"/>
                <a:ea typeface="Menlo"/>
                <a:cs typeface="Menlo"/>
              </a:rPr>
              <a:t>out</a:t>
            </a:r>
            <a:r>
              <a:rPr lang="en-US" sz="11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100" dirty="0">
                <a:solidFill>
                  <a:srgbClr val="D4D4D4"/>
                </a:solidFill>
                <a:latin typeface="Menlo"/>
                <a:ea typeface="Menlo"/>
                <a:cs typeface="Menlo"/>
              </a:rPr>
              <a:t>=</a:t>
            </a:r>
            <a:r>
              <a:rPr lang="en-US" sz="11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100" dirty="0">
                <a:solidFill>
                  <a:srgbClr val="569CD6"/>
                </a:solidFill>
                <a:latin typeface="Menlo"/>
                <a:ea typeface="Menlo"/>
                <a:cs typeface="Menlo"/>
              </a:rPr>
              <a:t>null</a:t>
            </a:r>
            <a:r>
              <a:rPr lang="en-US" sz="11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;</a:t>
            </a:r>
          </a:p>
          <a:p>
            <a:endParaRPr lang="en-US" sz="1100" dirty="0">
              <a:solidFill>
                <a:srgbClr val="C586C0"/>
              </a:solidFill>
              <a:latin typeface="Menlo"/>
              <a:ea typeface="Menlo"/>
              <a:cs typeface="Menlo"/>
            </a:endParaRPr>
          </a:p>
          <a:p>
            <a:r>
              <a:rPr lang="en-US" sz="1100" dirty="0">
                <a:solidFill>
                  <a:srgbClr val="C586C0"/>
                </a:solidFill>
                <a:latin typeface="Menlo"/>
                <a:ea typeface="Menlo"/>
                <a:cs typeface="Menlo"/>
              </a:rPr>
              <a:t>    try</a:t>
            </a:r>
            <a:r>
              <a:rPr lang="en-US" sz="11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{</a:t>
            </a:r>
            <a:endParaRPr lang="en-US" dirty="0"/>
          </a:p>
          <a:p>
            <a:r>
              <a:rPr lang="en-US" sz="1100" dirty="0">
                <a:solidFill>
                  <a:srgbClr val="9CDCFE"/>
                </a:solidFill>
                <a:latin typeface="Menlo"/>
                <a:ea typeface="Menlo"/>
                <a:cs typeface="Menlo"/>
              </a:rPr>
              <a:t>      in</a:t>
            </a:r>
            <a:r>
              <a:rPr lang="en-US" sz="11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100" dirty="0">
                <a:solidFill>
                  <a:srgbClr val="D4D4D4"/>
                </a:solidFill>
                <a:latin typeface="Menlo"/>
                <a:ea typeface="Menlo"/>
                <a:cs typeface="Menlo"/>
              </a:rPr>
              <a:t>=</a:t>
            </a:r>
            <a:r>
              <a:rPr lang="en-US" sz="11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100" dirty="0">
                <a:solidFill>
                  <a:srgbClr val="C586C0"/>
                </a:solidFill>
                <a:latin typeface="Menlo"/>
                <a:ea typeface="Menlo"/>
                <a:cs typeface="Menlo"/>
              </a:rPr>
              <a:t>new</a:t>
            </a:r>
            <a:r>
              <a:rPr lang="en-US" sz="11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100" dirty="0" err="1">
                <a:solidFill>
                  <a:srgbClr val="DCDCAA"/>
                </a:solidFill>
                <a:latin typeface="Menlo"/>
                <a:ea typeface="Menlo"/>
                <a:cs typeface="Menlo"/>
              </a:rPr>
              <a:t>FileInputStream</a:t>
            </a:r>
            <a:r>
              <a:rPr lang="en-US" sz="11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Menlo"/>
                <a:ea typeface="Menlo"/>
                <a:cs typeface="Menlo"/>
              </a:rPr>
              <a:t>"</a:t>
            </a:r>
            <a:r>
              <a:rPr lang="en-US" sz="1100" dirty="0" err="1">
                <a:solidFill>
                  <a:srgbClr val="CE9178"/>
                </a:solidFill>
                <a:latin typeface="Menlo"/>
                <a:ea typeface="Menlo"/>
                <a:cs typeface="Menlo"/>
              </a:rPr>
              <a:t>input.txt</a:t>
            </a:r>
            <a:r>
              <a:rPr lang="en-US" sz="1100" dirty="0">
                <a:solidFill>
                  <a:srgbClr val="CE9178"/>
                </a:solidFill>
                <a:latin typeface="Menlo"/>
                <a:ea typeface="Menlo"/>
                <a:cs typeface="Menlo"/>
              </a:rPr>
              <a:t>"</a:t>
            </a:r>
            <a:r>
              <a:rPr lang="en-US" sz="11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);</a:t>
            </a:r>
          </a:p>
          <a:p>
            <a:r>
              <a:rPr lang="en-US" sz="1100" dirty="0">
                <a:solidFill>
                  <a:srgbClr val="9CDCFE"/>
                </a:solidFill>
                <a:latin typeface="Menlo"/>
                <a:ea typeface="Menlo"/>
                <a:cs typeface="Menlo"/>
              </a:rPr>
              <a:t>      out</a:t>
            </a:r>
            <a:r>
              <a:rPr lang="en-US" sz="11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100" dirty="0">
                <a:solidFill>
                  <a:srgbClr val="D4D4D4"/>
                </a:solidFill>
                <a:latin typeface="Menlo"/>
                <a:ea typeface="Menlo"/>
                <a:cs typeface="Menlo"/>
              </a:rPr>
              <a:t>=</a:t>
            </a:r>
            <a:r>
              <a:rPr lang="en-US" sz="11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100" dirty="0">
                <a:solidFill>
                  <a:srgbClr val="C586C0"/>
                </a:solidFill>
                <a:latin typeface="Menlo"/>
                <a:ea typeface="Menlo"/>
                <a:cs typeface="Menlo"/>
              </a:rPr>
              <a:t>new</a:t>
            </a:r>
            <a:r>
              <a:rPr lang="en-US" sz="11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100" dirty="0" err="1">
                <a:solidFill>
                  <a:srgbClr val="DCDCAA"/>
                </a:solidFill>
                <a:latin typeface="Menlo"/>
                <a:ea typeface="Menlo"/>
                <a:cs typeface="Menlo"/>
              </a:rPr>
              <a:t>FileOutputStream</a:t>
            </a:r>
            <a:r>
              <a:rPr lang="en-US" sz="11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Menlo"/>
                <a:ea typeface="Menlo"/>
                <a:cs typeface="Menlo"/>
              </a:rPr>
              <a:t>"</a:t>
            </a:r>
            <a:r>
              <a:rPr lang="en-US" sz="1100" dirty="0" err="1">
                <a:solidFill>
                  <a:srgbClr val="CE9178"/>
                </a:solidFill>
                <a:latin typeface="Menlo"/>
                <a:ea typeface="Menlo"/>
                <a:cs typeface="Menlo"/>
              </a:rPr>
              <a:t>output.txt</a:t>
            </a:r>
            <a:r>
              <a:rPr lang="en-US" sz="1100" dirty="0">
                <a:solidFill>
                  <a:srgbClr val="CE9178"/>
                </a:solidFill>
                <a:latin typeface="Menlo"/>
                <a:ea typeface="Menlo"/>
                <a:cs typeface="Menlo"/>
              </a:rPr>
              <a:t>"</a:t>
            </a:r>
            <a:r>
              <a:rPr lang="en-US" sz="11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);</a:t>
            </a:r>
          </a:p>
          <a:p>
            <a:r>
              <a:rPr lang="en-US" sz="1100" dirty="0">
                <a:solidFill>
                  <a:srgbClr val="4EC9B0"/>
                </a:solidFill>
                <a:latin typeface="Menlo"/>
                <a:ea typeface="Menlo"/>
                <a:cs typeface="Menlo"/>
              </a:rPr>
              <a:t>      int</a:t>
            </a:r>
            <a:r>
              <a:rPr lang="en-US" sz="11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100" dirty="0">
                <a:solidFill>
                  <a:srgbClr val="9CDCFE"/>
                </a:solidFill>
                <a:latin typeface="Menlo"/>
                <a:ea typeface="Menlo"/>
                <a:cs typeface="Menlo"/>
              </a:rPr>
              <a:t>c</a:t>
            </a:r>
            <a:r>
              <a:rPr lang="en-US" sz="11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;</a:t>
            </a:r>
          </a:p>
          <a:p>
            <a:br>
              <a:rPr lang="en-US" sz="1100" dirty="0">
                <a:latin typeface="Menlo"/>
                <a:ea typeface="Menlo"/>
                <a:cs typeface="Menlo"/>
              </a:rPr>
            </a:br>
            <a:r>
              <a:rPr lang="en-US" sz="1100" dirty="0">
                <a:solidFill>
                  <a:srgbClr val="C586C0"/>
                </a:solidFill>
                <a:latin typeface="Menlo"/>
                <a:ea typeface="Menlo"/>
                <a:cs typeface="Menlo"/>
              </a:rPr>
              <a:t>      while</a:t>
            </a:r>
            <a:r>
              <a:rPr lang="en-US" sz="11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((</a:t>
            </a:r>
            <a:r>
              <a:rPr lang="en-US" sz="1100" dirty="0">
                <a:solidFill>
                  <a:srgbClr val="9CDCFE"/>
                </a:solidFill>
                <a:latin typeface="Menlo"/>
                <a:ea typeface="Menlo"/>
                <a:cs typeface="Menlo"/>
              </a:rPr>
              <a:t>c</a:t>
            </a:r>
            <a:r>
              <a:rPr lang="en-US" sz="11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100" dirty="0">
                <a:solidFill>
                  <a:srgbClr val="D4D4D4"/>
                </a:solidFill>
                <a:latin typeface="Menlo"/>
                <a:ea typeface="Menlo"/>
                <a:cs typeface="Menlo"/>
              </a:rPr>
              <a:t>=</a:t>
            </a:r>
            <a:r>
              <a:rPr lang="en-US" sz="11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100" dirty="0" err="1">
                <a:solidFill>
                  <a:srgbClr val="9CDCFE"/>
                </a:solidFill>
                <a:latin typeface="Menlo"/>
                <a:ea typeface="Menlo"/>
                <a:cs typeface="Menlo"/>
              </a:rPr>
              <a:t>in</a:t>
            </a:r>
            <a:r>
              <a:rPr lang="en-US" sz="1100" dirty="0" err="1">
                <a:solidFill>
                  <a:srgbClr val="CCCCCC"/>
                </a:solidFill>
                <a:latin typeface="Menlo"/>
                <a:ea typeface="Menlo"/>
                <a:cs typeface="Menlo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Menlo"/>
                <a:ea typeface="Menlo"/>
                <a:cs typeface="Menlo"/>
              </a:rPr>
              <a:t>read</a:t>
            </a:r>
            <a:r>
              <a:rPr lang="en-US" sz="11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()) </a:t>
            </a:r>
            <a:r>
              <a:rPr lang="en-US" sz="1100" dirty="0">
                <a:solidFill>
                  <a:srgbClr val="D4D4D4"/>
                </a:solidFill>
                <a:latin typeface="Menlo"/>
                <a:ea typeface="Menlo"/>
                <a:cs typeface="Menlo"/>
              </a:rPr>
              <a:t>!=</a:t>
            </a:r>
            <a:r>
              <a:rPr lang="en-US" sz="11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100" dirty="0">
                <a:solidFill>
                  <a:srgbClr val="D4D4D4"/>
                </a:solidFill>
                <a:latin typeface="Menlo"/>
                <a:ea typeface="Menlo"/>
                <a:cs typeface="Menlo"/>
              </a:rPr>
              <a:t>-</a:t>
            </a:r>
            <a:r>
              <a:rPr lang="en-US" sz="1100" dirty="0">
                <a:solidFill>
                  <a:srgbClr val="B5CEA8"/>
                </a:solidFill>
                <a:latin typeface="Menlo"/>
                <a:ea typeface="Menlo"/>
                <a:cs typeface="Menlo"/>
              </a:rPr>
              <a:t>1</a:t>
            </a:r>
            <a:r>
              <a:rPr lang="en-US" sz="11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) {</a:t>
            </a:r>
          </a:p>
          <a:p>
            <a:r>
              <a:rPr lang="en-US" sz="1100" dirty="0">
                <a:solidFill>
                  <a:srgbClr val="9CDCFE"/>
                </a:solidFill>
                <a:latin typeface="Menlo"/>
                <a:ea typeface="Menlo"/>
                <a:cs typeface="Menlo"/>
              </a:rPr>
              <a:t>        </a:t>
            </a:r>
            <a:r>
              <a:rPr lang="en-US" sz="1100" dirty="0" err="1">
                <a:solidFill>
                  <a:srgbClr val="9CDCFE"/>
                </a:solidFill>
                <a:latin typeface="Menlo"/>
                <a:ea typeface="Menlo"/>
                <a:cs typeface="Menlo"/>
              </a:rPr>
              <a:t>out</a:t>
            </a:r>
            <a:r>
              <a:rPr lang="en-US" sz="1100" dirty="0" err="1">
                <a:solidFill>
                  <a:srgbClr val="CCCCCC"/>
                </a:solidFill>
                <a:latin typeface="Menlo"/>
                <a:ea typeface="Menlo"/>
                <a:cs typeface="Menlo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Menlo"/>
                <a:ea typeface="Menlo"/>
                <a:cs typeface="Menlo"/>
              </a:rPr>
              <a:t>write</a:t>
            </a:r>
            <a:r>
              <a:rPr lang="en-US" sz="11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(</a:t>
            </a:r>
            <a:r>
              <a:rPr lang="en-US" sz="1100" dirty="0">
                <a:solidFill>
                  <a:srgbClr val="9CDCFE"/>
                </a:solidFill>
                <a:latin typeface="Menlo"/>
                <a:ea typeface="Menlo"/>
                <a:cs typeface="Menlo"/>
              </a:rPr>
              <a:t>c</a:t>
            </a:r>
            <a:r>
              <a:rPr lang="en-US" sz="11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);</a:t>
            </a:r>
          </a:p>
          <a:p>
            <a:r>
              <a:rPr lang="en-US" sz="11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     }</a:t>
            </a:r>
            <a:br>
              <a:rPr lang="en-US" sz="1100" dirty="0">
                <a:latin typeface="Menlo"/>
                <a:ea typeface="Menlo"/>
                <a:cs typeface="Menlo"/>
              </a:rPr>
            </a:br>
            <a:r>
              <a:rPr lang="en-US" sz="11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   } </a:t>
            </a:r>
            <a:r>
              <a:rPr lang="en-US" sz="1100" dirty="0">
                <a:solidFill>
                  <a:srgbClr val="C586C0"/>
                </a:solidFill>
                <a:latin typeface="Menlo"/>
                <a:ea typeface="Menlo"/>
                <a:cs typeface="Menlo"/>
              </a:rPr>
              <a:t>finally</a:t>
            </a:r>
            <a:r>
              <a:rPr lang="en-US" sz="11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{</a:t>
            </a:r>
          </a:p>
          <a:p>
            <a:r>
              <a:rPr lang="en-US" sz="1100" dirty="0">
                <a:solidFill>
                  <a:srgbClr val="C586C0"/>
                </a:solidFill>
                <a:latin typeface="Menlo"/>
                <a:ea typeface="Menlo"/>
                <a:cs typeface="Menlo"/>
              </a:rPr>
              <a:t>      if</a:t>
            </a:r>
            <a:r>
              <a:rPr lang="en-US" sz="11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(</a:t>
            </a:r>
            <a:r>
              <a:rPr lang="en-US" sz="1100" dirty="0">
                <a:solidFill>
                  <a:srgbClr val="9CDCFE"/>
                </a:solidFill>
                <a:latin typeface="Menlo"/>
                <a:ea typeface="Menlo"/>
                <a:cs typeface="Menlo"/>
              </a:rPr>
              <a:t>in</a:t>
            </a:r>
            <a:r>
              <a:rPr lang="en-US" sz="11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100" dirty="0">
                <a:solidFill>
                  <a:srgbClr val="D4D4D4"/>
                </a:solidFill>
                <a:latin typeface="Menlo"/>
                <a:ea typeface="Menlo"/>
                <a:cs typeface="Menlo"/>
              </a:rPr>
              <a:t>!=</a:t>
            </a:r>
            <a:r>
              <a:rPr lang="en-US" sz="11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100" dirty="0">
                <a:solidFill>
                  <a:srgbClr val="569CD6"/>
                </a:solidFill>
                <a:latin typeface="Menlo"/>
                <a:ea typeface="Menlo"/>
                <a:cs typeface="Menlo"/>
              </a:rPr>
              <a:t>null</a:t>
            </a:r>
            <a:r>
              <a:rPr lang="en-US" sz="11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) {</a:t>
            </a:r>
          </a:p>
          <a:p>
            <a:r>
              <a:rPr lang="en-US" sz="1100" dirty="0">
                <a:solidFill>
                  <a:srgbClr val="9CDCFE"/>
                </a:solidFill>
                <a:latin typeface="Menlo"/>
                <a:ea typeface="Menlo"/>
                <a:cs typeface="Menlo"/>
              </a:rPr>
              <a:t>        </a:t>
            </a:r>
            <a:r>
              <a:rPr lang="en-US" sz="1100" dirty="0" err="1">
                <a:solidFill>
                  <a:srgbClr val="9CDCFE"/>
                </a:solidFill>
                <a:latin typeface="Menlo"/>
                <a:ea typeface="Menlo"/>
                <a:cs typeface="Menlo"/>
              </a:rPr>
              <a:t>in</a:t>
            </a:r>
            <a:r>
              <a:rPr lang="en-US" sz="1100" dirty="0" err="1">
                <a:solidFill>
                  <a:srgbClr val="CCCCCC"/>
                </a:solidFill>
                <a:latin typeface="Menlo"/>
                <a:ea typeface="Menlo"/>
                <a:cs typeface="Menlo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Menlo"/>
                <a:ea typeface="Menlo"/>
                <a:cs typeface="Menlo"/>
              </a:rPr>
              <a:t>close</a:t>
            </a:r>
            <a:r>
              <a:rPr lang="en-US" sz="11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();</a:t>
            </a:r>
          </a:p>
          <a:p>
            <a:r>
              <a:rPr lang="en-US" sz="11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     }</a:t>
            </a:r>
          </a:p>
          <a:p>
            <a:br>
              <a:rPr lang="en-US" sz="1100" dirty="0">
                <a:latin typeface="Menlo"/>
                <a:ea typeface="Menlo"/>
                <a:cs typeface="Menlo"/>
              </a:rPr>
            </a:br>
            <a:r>
              <a:rPr lang="en-US" sz="1100" dirty="0">
                <a:solidFill>
                  <a:srgbClr val="C586C0"/>
                </a:solidFill>
                <a:latin typeface="Menlo"/>
                <a:ea typeface="Menlo"/>
                <a:cs typeface="Menlo"/>
              </a:rPr>
              <a:t>      if</a:t>
            </a:r>
            <a:r>
              <a:rPr lang="en-US" sz="11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(</a:t>
            </a:r>
            <a:r>
              <a:rPr lang="en-US" sz="1100" dirty="0">
                <a:solidFill>
                  <a:srgbClr val="9CDCFE"/>
                </a:solidFill>
                <a:latin typeface="Menlo"/>
                <a:ea typeface="Menlo"/>
                <a:cs typeface="Menlo"/>
              </a:rPr>
              <a:t>out</a:t>
            </a:r>
            <a:r>
              <a:rPr lang="en-US" sz="11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100" dirty="0">
                <a:solidFill>
                  <a:srgbClr val="D4D4D4"/>
                </a:solidFill>
                <a:latin typeface="Menlo"/>
                <a:ea typeface="Menlo"/>
                <a:cs typeface="Menlo"/>
              </a:rPr>
              <a:t>!=</a:t>
            </a:r>
            <a:r>
              <a:rPr lang="en-US" sz="11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1100" dirty="0">
                <a:solidFill>
                  <a:srgbClr val="569CD6"/>
                </a:solidFill>
                <a:latin typeface="Menlo"/>
                <a:ea typeface="Menlo"/>
                <a:cs typeface="Menlo"/>
              </a:rPr>
              <a:t>null</a:t>
            </a:r>
            <a:r>
              <a:rPr lang="en-US" sz="11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) {</a:t>
            </a:r>
          </a:p>
          <a:p>
            <a:r>
              <a:rPr lang="en-US" sz="1100" dirty="0">
                <a:solidFill>
                  <a:srgbClr val="9CDCFE"/>
                </a:solidFill>
                <a:latin typeface="Menlo"/>
                <a:ea typeface="Menlo"/>
                <a:cs typeface="Menlo"/>
              </a:rPr>
              <a:t>        </a:t>
            </a:r>
            <a:r>
              <a:rPr lang="en-US" sz="1100" dirty="0" err="1">
                <a:solidFill>
                  <a:srgbClr val="9CDCFE"/>
                </a:solidFill>
                <a:latin typeface="Menlo"/>
                <a:ea typeface="Menlo"/>
                <a:cs typeface="Menlo"/>
              </a:rPr>
              <a:t>out</a:t>
            </a:r>
            <a:r>
              <a:rPr lang="en-US" sz="1100" dirty="0" err="1">
                <a:solidFill>
                  <a:srgbClr val="CCCCCC"/>
                </a:solidFill>
                <a:latin typeface="Menlo"/>
                <a:ea typeface="Menlo"/>
                <a:cs typeface="Menlo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Menlo"/>
                <a:ea typeface="Menlo"/>
                <a:cs typeface="Menlo"/>
              </a:rPr>
              <a:t>close</a:t>
            </a:r>
            <a:r>
              <a:rPr lang="en-US" sz="11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();</a:t>
            </a:r>
          </a:p>
          <a:p>
            <a:r>
              <a:rPr lang="en-US" sz="11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     }</a:t>
            </a:r>
          </a:p>
          <a:p>
            <a:r>
              <a:rPr lang="en-US" sz="11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   }</a:t>
            </a:r>
          </a:p>
          <a:p>
            <a:r>
              <a:rPr lang="en-US" sz="11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  }</a:t>
            </a:r>
          </a:p>
          <a:p>
            <a:endParaRPr lang="en-US" sz="1100" dirty="0">
              <a:solidFill>
                <a:srgbClr val="CCCCCC"/>
              </a:solidFill>
              <a:latin typeface="Menlo"/>
              <a:ea typeface="Menlo"/>
              <a:cs typeface="Menlo"/>
            </a:endParaRPr>
          </a:p>
          <a:p>
            <a:r>
              <a:rPr lang="en-US" sz="1100" dirty="0">
                <a:solidFill>
                  <a:srgbClr val="CCCCCC"/>
                </a:solidFill>
                <a:latin typeface="Menlo"/>
                <a:ea typeface="Menlo"/>
                <a:cs typeface="Menl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8806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65D52-92C2-7453-64C7-344430885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Character Streams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D1404C-40AA-A5C0-E0EC-3D428273AA61}"/>
              </a:ext>
            </a:extLst>
          </p:cNvPr>
          <p:cNvSpPr txBox="1"/>
          <p:nvPr/>
        </p:nvSpPr>
        <p:spPr>
          <a:xfrm>
            <a:off x="1325405" y="1940674"/>
            <a:ext cx="10461273" cy="305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74320" indent="-274320">
              <a:lnSpc>
                <a:spcPct val="90000"/>
              </a:lnSpc>
              <a:buFont typeface="Wingdings 2"/>
              <a:buChar char=""/>
            </a:pPr>
            <a:r>
              <a:rPr lang="en-US" sz="2000" dirty="0" err="1">
                <a:solidFill>
                  <a:srgbClr val="FFFFFF"/>
                </a:solidFill>
                <a:latin typeface="Corbel"/>
              </a:rPr>
              <a:t>InputStreamReader</a:t>
            </a:r>
            <a:r>
              <a:rPr lang="en-US" sz="2000" dirty="0">
                <a:solidFill>
                  <a:srgbClr val="FFFFFF"/>
                </a:solidFill>
                <a:latin typeface="Corbel"/>
              </a:rPr>
              <a:t> and </a:t>
            </a:r>
            <a:r>
              <a:rPr lang="en-US" sz="2000" dirty="0" err="1">
                <a:solidFill>
                  <a:srgbClr val="FFFFFF"/>
                </a:solidFill>
                <a:latin typeface="Corbel"/>
              </a:rPr>
              <a:t>OutputStreamWriter</a:t>
            </a:r>
            <a:r>
              <a:rPr lang="en-US" sz="2000" dirty="0">
                <a:solidFill>
                  <a:srgbClr val="FFFFFF"/>
                </a:solidFill>
                <a:latin typeface="Corbel"/>
              </a:rPr>
              <a:t> form the bridge </a:t>
            </a:r>
            <a:br>
              <a:rPr lang="en-US" sz="2000" dirty="0">
                <a:latin typeface="Corbel"/>
              </a:rPr>
            </a:br>
            <a:r>
              <a:rPr lang="en-US" sz="2000" dirty="0">
                <a:solidFill>
                  <a:srgbClr val="FFFFFF"/>
                </a:solidFill>
                <a:latin typeface="Corbel"/>
              </a:rPr>
              <a:t> between byte streams and characters</a:t>
            </a:r>
            <a:br>
              <a:rPr lang="en-US" sz="2000" dirty="0">
                <a:latin typeface="Corbel"/>
              </a:rPr>
            </a:br>
            <a:endParaRPr lang="en-US" dirty="0"/>
          </a:p>
          <a:p>
            <a:pPr marL="274320" indent="-274320">
              <a:lnSpc>
                <a:spcPct val="90000"/>
              </a:lnSpc>
              <a:buFont typeface="Wingdings 2"/>
              <a:buChar char=""/>
            </a:pPr>
            <a:r>
              <a:rPr lang="en-US" sz="2000" dirty="0" err="1">
                <a:solidFill>
                  <a:srgbClr val="FFFFFF"/>
                </a:solidFill>
                <a:latin typeface="Corbel"/>
              </a:rPr>
              <a:t>InputStreamReader</a:t>
            </a:r>
            <a:r>
              <a:rPr lang="en-US" sz="2000" dirty="0">
                <a:solidFill>
                  <a:srgbClr val="FFFFFF"/>
                </a:solidFill>
                <a:latin typeface="Corbel"/>
              </a:rPr>
              <a:t> reads and decodes the bytes </a:t>
            </a:r>
            <a:br>
              <a:rPr lang="en-US" sz="2000" dirty="0">
                <a:latin typeface="Corbel"/>
              </a:rPr>
            </a:br>
            <a:r>
              <a:rPr lang="en-US" sz="2000" dirty="0">
                <a:solidFill>
                  <a:srgbClr val="FFFFFF"/>
                </a:solidFill>
                <a:latin typeface="Corbel"/>
              </a:rPr>
              <a:t> according to the specified charset</a:t>
            </a:r>
            <a:br>
              <a:rPr lang="en-US" sz="2000" dirty="0">
                <a:latin typeface="Corbel"/>
              </a:rPr>
            </a:br>
            <a:endParaRPr lang="en-US" dirty="0"/>
          </a:p>
          <a:p>
            <a:pPr marL="274320" indent="-274320">
              <a:lnSpc>
                <a:spcPct val="90000"/>
              </a:lnSpc>
              <a:buFont typeface="Wingdings 2"/>
              <a:buChar char=""/>
            </a:pPr>
            <a:r>
              <a:rPr lang="en-US" sz="2000" dirty="0" err="1">
                <a:solidFill>
                  <a:srgbClr val="FFFFFF"/>
                </a:solidFill>
                <a:latin typeface="Corbel"/>
              </a:rPr>
              <a:t>OutputStreamWriter</a:t>
            </a:r>
            <a:r>
              <a:rPr lang="en-US" sz="2000" dirty="0">
                <a:solidFill>
                  <a:srgbClr val="FFFFFF"/>
                </a:solidFill>
                <a:latin typeface="Corbel"/>
              </a:rPr>
              <a:t> encodes and writes the</a:t>
            </a:r>
            <a:br>
              <a:rPr lang="en-US" sz="2000" dirty="0">
                <a:latin typeface="Corbel"/>
              </a:rPr>
            </a:br>
            <a:r>
              <a:rPr lang="en-US" sz="2000" dirty="0">
                <a:solidFill>
                  <a:srgbClr val="FFFFFF"/>
                </a:solidFill>
                <a:latin typeface="Corbel"/>
              </a:rPr>
              <a:t> bytes according to the specified charset</a:t>
            </a:r>
            <a:br>
              <a:rPr lang="en-US" sz="2000" dirty="0">
                <a:latin typeface="Corbel"/>
              </a:rPr>
            </a:br>
            <a:endParaRPr lang="en-US" dirty="0"/>
          </a:p>
          <a:p>
            <a:pPr marL="274320" indent="-274320">
              <a:lnSpc>
                <a:spcPct val="90000"/>
              </a:lnSpc>
              <a:buFont typeface="Wingdings 2"/>
              <a:buChar char=""/>
            </a:pPr>
            <a:r>
              <a:rPr lang="en-US" sz="2000" dirty="0">
                <a:solidFill>
                  <a:srgbClr val="FFFFFF"/>
                </a:solidFill>
                <a:latin typeface="Corbel"/>
              </a:rPr>
              <a:t>Internally using </a:t>
            </a:r>
            <a:r>
              <a:rPr lang="en-US" sz="2000" dirty="0" err="1">
                <a:solidFill>
                  <a:srgbClr val="FFFFFF"/>
                </a:solidFill>
                <a:latin typeface="Corbel"/>
              </a:rPr>
              <a:t>FileInputStream</a:t>
            </a:r>
            <a:r>
              <a:rPr lang="en-US" sz="2000" dirty="0">
                <a:solidFill>
                  <a:srgbClr val="FFFFFF"/>
                </a:solidFill>
                <a:latin typeface="Corbel"/>
              </a:rPr>
              <a:t> and </a:t>
            </a:r>
            <a:r>
              <a:rPr lang="en-US" sz="2000" dirty="0" err="1">
                <a:solidFill>
                  <a:srgbClr val="FFFFFF"/>
                </a:solidFill>
                <a:latin typeface="Corbel"/>
              </a:rPr>
              <a:t>FileOutputStream</a:t>
            </a:r>
            <a:endParaRPr lang="en-US" dirty="0">
              <a:latin typeface="Corbel"/>
            </a:endParaRPr>
          </a:p>
          <a:p>
            <a:pPr marL="274320" indent="-274320">
              <a:lnSpc>
                <a:spcPct val="90000"/>
              </a:lnSpc>
              <a:buFont typeface="Wingdings 2"/>
              <a:buChar char=""/>
            </a:pPr>
            <a:endParaRPr lang="en-US" sz="2000" dirty="0"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26761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5A1D9-47F2-2710-74BF-00E175CFF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B09D-D2AC-FE5E-F61A-674B3C52E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Character Streams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B85955-77B8-CC34-3F88-74CB8E6F37DB}"/>
              </a:ext>
            </a:extLst>
          </p:cNvPr>
          <p:cNvSpPr txBox="1"/>
          <p:nvPr/>
        </p:nvSpPr>
        <p:spPr>
          <a:xfrm>
            <a:off x="1325405" y="1940674"/>
            <a:ext cx="10461273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900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orbel"/>
              </a:rPr>
              <a:t>Text nowadays usually is encoded in 16 bits Unicode</a:t>
            </a:r>
            <a:endParaRPr lang="en-US" dirty="0">
              <a:solidFill>
                <a:srgbClr val="FFFFFF"/>
              </a:solidFill>
              <a:latin typeface="Corbel"/>
            </a:endParaRPr>
          </a:p>
          <a:p>
            <a:pPr>
              <a:lnSpc>
                <a:spcPct val="90000"/>
              </a:lnSpc>
            </a:pPr>
            <a:endParaRPr lang="en-US" dirty="0">
              <a:solidFill>
                <a:srgbClr val="FFFFFF"/>
              </a:solidFill>
              <a:latin typeface="Corbel"/>
            </a:endParaRPr>
          </a:p>
          <a:p>
            <a:pPr marL="342900" indent="-342900">
              <a:lnSpc>
                <a:spcPct val="90000"/>
              </a:lnSpc>
              <a:buFont typeface="Arial"/>
              <a:buChar char="•"/>
            </a:pPr>
            <a:r>
              <a:rPr lang="en-US" sz="2000" dirty="0" err="1">
                <a:solidFill>
                  <a:srgbClr val="FFFFFF"/>
                </a:solidFill>
                <a:latin typeface="Corbel"/>
              </a:rPr>
              <a:t>FileReader</a:t>
            </a:r>
            <a:r>
              <a:rPr lang="en-US" sz="2000" dirty="0">
                <a:solidFill>
                  <a:srgbClr val="FFFFFF"/>
                </a:solidFill>
                <a:latin typeface="Corbel"/>
              </a:rPr>
              <a:t> and </a:t>
            </a:r>
            <a:r>
              <a:rPr lang="en-US" sz="2000" dirty="0" err="1">
                <a:solidFill>
                  <a:srgbClr val="FFFFFF"/>
                </a:solidFill>
                <a:latin typeface="Corbel"/>
              </a:rPr>
              <a:t>FileWriter</a:t>
            </a:r>
            <a:r>
              <a:rPr lang="en-US" sz="2000" dirty="0">
                <a:solidFill>
                  <a:srgbClr val="FFFFFF"/>
                </a:solidFill>
                <a:latin typeface="Corbel"/>
              </a:rPr>
              <a:t> work on Unicode files</a:t>
            </a:r>
            <a:endParaRPr lang="en-US" dirty="0">
              <a:latin typeface="Corbel"/>
            </a:endParaRPr>
          </a:p>
          <a:p>
            <a:pPr marL="342900" indent="-342900">
              <a:lnSpc>
                <a:spcPct val="90000"/>
              </a:lnSpc>
              <a:buFont typeface="Arial"/>
              <a:buChar char="•"/>
            </a:pPr>
            <a:endParaRPr lang="en-US" sz="2000" dirty="0">
              <a:solidFill>
                <a:srgbClr val="FFFFFF"/>
              </a:solidFill>
              <a:latin typeface="Corbel"/>
            </a:endParaRPr>
          </a:p>
          <a:p>
            <a:pPr marL="342900" indent="-342900">
              <a:lnSpc>
                <a:spcPct val="900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orbel"/>
              </a:rPr>
              <a:t>Internally using </a:t>
            </a:r>
            <a:r>
              <a:rPr lang="en-US" sz="2000" dirty="0" err="1">
                <a:solidFill>
                  <a:srgbClr val="FFFFFF"/>
                </a:solidFill>
                <a:latin typeface="Corbel"/>
              </a:rPr>
              <a:t>FileInputStream</a:t>
            </a:r>
            <a:r>
              <a:rPr lang="en-US" sz="2000" dirty="0">
                <a:solidFill>
                  <a:srgbClr val="FFFFFF"/>
                </a:solidFill>
                <a:latin typeface="Corbel"/>
              </a:rPr>
              <a:t> and </a:t>
            </a:r>
            <a:r>
              <a:rPr lang="en-US" sz="2000" dirty="0" err="1">
                <a:solidFill>
                  <a:srgbClr val="FFFFFF"/>
                </a:solidFill>
                <a:latin typeface="Corbel"/>
              </a:rPr>
              <a:t>FileOutputStream</a:t>
            </a:r>
            <a:endParaRPr lang="en-US" dirty="0">
              <a:latin typeface="Corbel"/>
            </a:endParaRPr>
          </a:p>
          <a:p>
            <a:pPr>
              <a:lnSpc>
                <a:spcPct val="90000"/>
              </a:lnSpc>
            </a:pPr>
            <a:endParaRPr lang="en-US" sz="2000" dirty="0">
              <a:latin typeface="Corbel"/>
            </a:endParaRPr>
          </a:p>
        </p:txBody>
      </p:sp>
      <p:pic>
        <p:nvPicPr>
          <p:cNvPr id="4" name="Picture 3" descr="A collection of cartoon icons&#10;&#10;AI-generated content may be incorrect.">
            <a:extLst>
              <a:ext uri="{FF2B5EF4-FFF2-40B4-BE49-F238E27FC236}">
                <a16:creationId xmlns:a16="http://schemas.microsoft.com/office/drawing/2014/main" id="{7F894A0B-0442-BA01-B9E8-F41BA3238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244" y="4027281"/>
            <a:ext cx="252430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0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20E42-7C2B-3317-013B-2BA764048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135" y="274638"/>
            <a:ext cx="9143998" cy="1020762"/>
          </a:xfrm>
        </p:spPr>
        <p:txBody>
          <a:bodyPr/>
          <a:lstStyle/>
          <a:p>
            <a:r>
              <a:rPr lang="en-US"/>
              <a:t>Standard Streams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7B43AF-FCAB-CFD9-603F-6903A6BEEE12}"/>
              </a:ext>
            </a:extLst>
          </p:cNvPr>
          <p:cNvSpPr txBox="1"/>
          <p:nvPr/>
        </p:nvSpPr>
        <p:spPr>
          <a:xfrm>
            <a:off x="1606339" y="1876968"/>
            <a:ext cx="9417311" cy="30839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90000"/>
              </a:lnSpc>
              <a:buFont typeface="Arial"/>
              <a:buChar char="•"/>
            </a:pPr>
            <a:r>
              <a:rPr lang="en-US" sz="2400" dirty="0" err="1">
                <a:solidFill>
                  <a:srgbClr val="FFFFFF"/>
                </a:solidFill>
                <a:latin typeface="Corbel"/>
              </a:rPr>
              <a:t>System.in</a:t>
            </a:r>
            <a:r>
              <a:rPr lang="en-US" sz="2400" dirty="0">
                <a:solidFill>
                  <a:srgbClr val="FFFFFF"/>
                </a:solidFill>
                <a:latin typeface="Corbel"/>
              </a:rPr>
              <a:t> – The default input device (usually the keyboard)</a:t>
            </a:r>
            <a:endParaRPr lang="en-US" dirty="0"/>
          </a:p>
          <a:p>
            <a:pPr>
              <a:lnSpc>
                <a:spcPct val="90000"/>
              </a:lnSpc>
            </a:pPr>
            <a:endParaRPr lang="en-US" sz="2400" dirty="0">
              <a:solidFill>
                <a:srgbClr val="FFFFFF"/>
              </a:solidFill>
              <a:latin typeface="Corbel"/>
            </a:endParaRPr>
          </a:p>
          <a:p>
            <a:pPr marL="342900" indent="-342900">
              <a:lnSpc>
                <a:spcPct val="90000"/>
              </a:lnSpc>
              <a:buFont typeface="Arial"/>
              <a:buChar char="•"/>
            </a:pPr>
            <a:r>
              <a:rPr lang="en-US" sz="2400" dirty="0" err="1">
                <a:solidFill>
                  <a:srgbClr val="FFFFFF"/>
                </a:solidFill>
                <a:latin typeface="Corbel"/>
              </a:rPr>
              <a:t>System.out</a:t>
            </a:r>
            <a:r>
              <a:rPr lang="en-US" sz="2400" dirty="0">
                <a:solidFill>
                  <a:srgbClr val="FFFFFF"/>
                </a:solidFill>
                <a:latin typeface="Corbel"/>
              </a:rPr>
              <a:t> – The default output device (usually the monitor)</a:t>
            </a:r>
            <a:endParaRPr lang="en-US" dirty="0"/>
          </a:p>
          <a:p>
            <a:pPr>
              <a:lnSpc>
                <a:spcPct val="90000"/>
              </a:lnSpc>
            </a:pPr>
            <a:endParaRPr lang="en-US" sz="2400" dirty="0">
              <a:solidFill>
                <a:srgbClr val="FFFFFF"/>
              </a:solidFill>
              <a:latin typeface="Corbel"/>
            </a:endParaRPr>
          </a:p>
          <a:p>
            <a:pPr marL="342900" indent="-342900">
              <a:lnSpc>
                <a:spcPct val="90000"/>
              </a:lnSpc>
              <a:buFont typeface="Arial"/>
              <a:buChar char="•"/>
            </a:pPr>
            <a:r>
              <a:rPr lang="en-US" sz="2400" dirty="0" err="1">
                <a:solidFill>
                  <a:srgbClr val="FFFFFF"/>
                </a:solidFill>
                <a:latin typeface="Corbel"/>
              </a:rPr>
              <a:t>System.err</a:t>
            </a:r>
            <a:r>
              <a:rPr lang="en-US" sz="2400" dirty="0">
                <a:solidFill>
                  <a:srgbClr val="FFFFFF"/>
                </a:solidFill>
                <a:latin typeface="Corbel"/>
              </a:rPr>
              <a:t> – The default output device for error messages</a:t>
            </a:r>
            <a:br>
              <a:rPr lang="en-US" sz="2400" dirty="0">
                <a:solidFill>
                  <a:srgbClr val="FFFFFF"/>
                </a:solidFill>
                <a:latin typeface="Corbel"/>
              </a:rPr>
            </a:br>
            <a:r>
              <a:rPr lang="en-US" sz="2400" dirty="0">
                <a:solidFill>
                  <a:srgbClr val="FFFFFF"/>
                </a:solidFill>
                <a:latin typeface="Corbel"/>
              </a:rPr>
              <a:t>      (usually the same as </a:t>
            </a:r>
            <a:r>
              <a:rPr lang="en-US" sz="2400" dirty="0" err="1">
                <a:solidFill>
                  <a:srgbClr val="FFFFFF"/>
                </a:solidFill>
                <a:latin typeface="Corbel"/>
              </a:rPr>
              <a:t>System.out</a:t>
            </a:r>
            <a:r>
              <a:rPr lang="en-US" sz="2400" dirty="0">
                <a:solidFill>
                  <a:srgbClr val="FFFFFF"/>
                </a:solidFill>
                <a:latin typeface="Corbel"/>
              </a:rPr>
              <a:t>)</a:t>
            </a: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Corbel"/>
              </a:rPr>
              <a:t>Example: </a:t>
            </a:r>
            <a:endParaRPr lang="en-US" dirty="0">
              <a:solidFill>
                <a:srgbClr val="FFFFFF"/>
              </a:solidFill>
              <a:latin typeface="Corbel"/>
            </a:endParaRP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Arial"/>
              <a:buChar char="•"/>
            </a:pPr>
            <a:r>
              <a:rPr lang="en-US" sz="2400" dirty="0" err="1">
                <a:solidFill>
                  <a:srgbClr val="FFFFFF"/>
                </a:solidFill>
                <a:latin typeface="Corbel"/>
              </a:rPr>
              <a:t>InputStreamReader</a:t>
            </a:r>
            <a:r>
              <a:rPr lang="en-US" sz="2400" dirty="0">
                <a:solidFill>
                  <a:srgbClr val="FFFFFF"/>
                </a:solidFill>
                <a:latin typeface="Corbel"/>
              </a:rPr>
              <a:t> in = new </a:t>
            </a:r>
            <a:r>
              <a:rPr lang="en-US" sz="2400" dirty="0" err="1">
                <a:solidFill>
                  <a:srgbClr val="FFFFFF"/>
                </a:solidFill>
                <a:latin typeface="Corbel"/>
              </a:rPr>
              <a:t>InputStreamReader</a:t>
            </a:r>
            <a:r>
              <a:rPr lang="en-US" sz="2400" dirty="0">
                <a:solidFill>
                  <a:srgbClr val="FFFFFF"/>
                </a:solidFill>
                <a:latin typeface="Corbel"/>
              </a:rPr>
              <a:t>(</a:t>
            </a:r>
            <a:r>
              <a:rPr lang="en-US" sz="2400" dirty="0" err="1">
                <a:solidFill>
                  <a:srgbClr val="FFFFFF"/>
                </a:solidFill>
                <a:latin typeface="Corbel"/>
              </a:rPr>
              <a:t>System.in</a:t>
            </a:r>
            <a:r>
              <a:rPr lang="en-US" sz="2400" dirty="0">
                <a:solidFill>
                  <a:srgbClr val="FFFFFF"/>
                </a:solidFill>
                <a:latin typeface="Corbel"/>
              </a:rPr>
              <a:t>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68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Custom" id="{37DB63F3-72C7-4A67-82CB-DE1EC68F0B1F}" vid="{1DDF8815-C24B-4878-AB18-C1C7DB7407AA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BA52FF4-E484-4953-8434-9402E3BE0AB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82B82EB-80D3-4DDB-9A53-0D22163B57B3}">
  <ds:schemaRefs>
    <ds:schemaRef ds:uri="http://purl.org/dc/dcmitype/"/>
    <ds:schemaRef ds:uri="http://schemas.microsoft.com/office/2006/metadata/properties"/>
    <ds:schemaRef ds:uri="http://schemas.openxmlformats.org/package/2006/metadata/core-properties"/>
    <ds:schemaRef ds:uri="230e9df3-be65-4c73-a93b-d1236ebd677e"/>
    <ds:schemaRef ds:uri="http://purl.org/dc/elements/1.1/"/>
    <ds:schemaRef ds:uri="http://purl.org/dc/terms/"/>
    <ds:schemaRef ds:uri="http://schemas.microsoft.com/office/2006/documentManagement/types"/>
    <ds:schemaRef ds:uri="http://www.w3.org/XML/1998/namespace"/>
    <ds:schemaRef ds:uri="http://schemas.microsoft.com/sharepoint/v3"/>
    <ds:schemaRef ds:uri="http://schemas.microsoft.com/office/infopath/2007/PartnerControls"/>
    <ds:schemaRef ds:uri="16c05727-aa75-4e4a-9b5f-8a80a1165891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5FC92C0-A33F-467F-A65D-AA0CE0BD2B63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0</TotalTime>
  <Words>1437</Words>
  <Application>Microsoft Macintosh PowerPoint</Application>
  <PresentationFormat>Custom</PresentationFormat>
  <Paragraphs>215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Consolas</vt:lpstr>
      <vt:lpstr>Corbel</vt:lpstr>
      <vt:lpstr>Menlo</vt:lpstr>
      <vt:lpstr>Wingdings 2</vt:lpstr>
      <vt:lpstr>Custom</vt:lpstr>
      <vt:lpstr>Accessing files and data through networks</vt:lpstr>
      <vt:lpstr>Practical information</vt:lpstr>
      <vt:lpstr>Input streams and output streams (reading and writing)</vt:lpstr>
      <vt:lpstr>Base classes for IO (input output)</vt:lpstr>
      <vt:lpstr>Byte Streams</vt:lpstr>
      <vt:lpstr>Byte Streams</vt:lpstr>
      <vt:lpstr>Character Streams</vt:lpstr>
      <vt:lpstr>Character Streams</vt:lpstr>
      <vt:lpstr>Standard Streams</vt:lpstr>
      <vt:lpstr>Standard Streams</vt:lpstr>
      <vt:lpstr>Buffered IO</vt:lpstr>
      <vt:lpstr>Buffered IO</vt:lpstr>
      <vt:lpstr>PowerPoint Presentation</vt:lpstr>
      <vt:lpstr>The File and Path classes</vt:lpstr>
      <vt:lpstr>Practice time</vt:lpstr>
      <vt:lpstr>Network model: OSI</vt:lpstr>
      <vt:lpstr>Network model: OSI</vt:lpstr>
      <vt:lpstr>Network protocols</vt:lpstr>
      <vt:lpstr>Connecting to a URL</vt:lpstr>
      <vt:lpstr>Shortcut: reading from a URL</vt:lpstr>
      <vt:lpstr>Connecting to a URL – get “private” data</vt:lpstr>
      <vt:lpstr>Practice time</vt:lpstr>
      <vt:lpstr>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Murrocu, Lorenzo</cp:lastModifiedBy>
  <cp:revision>62</cp:revision>
  <dcterms:created xsi:type="dcterms:W3CDTF">2025-04-13T12:30:35Z</dcterms:created>
  <dcterms:modified xsi:type="dcterms:W3CDTF">2025-04-15T12:46:30Z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